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76" r:id="rId2"/>
    <p:sldId id="256" r:id="rId3"/>
    <p:sldId id="295" r:id="rId4"/>
    <p:sldId id="259" r:id="rId5"/>
    <p:sldId id="260" r:id="rId6"/>
    <p:sldId id="261" r:id="rId7"/>
    <p:sldId id="277" r:id="rId8"/>
    <p:sldId id="307" r:id="rId9"/>
    <p:sldId id="287" r:id="rId10"/>
    <p:sldId id="296" r:id="rId11"/>
    <p:sldId id="298" r:id="rId12"/>
    <p:sldId id="297" r:id="rId13"/>
    <p:sldId id="288" r:id="rId14"/>
    <p:sldId id="289" r:id="rId15"/>
    <p:sldId id="299" r:id="rId16"/>
    <p:sldId id="300" r:id="rId17"/>
    <p:sldId id="301" r:id="rId18"/>
    <p:sldId id="302" r:id="rId19"/>
    <p:sldId id="308" r:id="rId20"/>
    <p:sldId id="304" r:id="rId21"/>
    <p:sldId id="305" r:id="rId22"/>
    <p:sldId id="306" r:id="rId23"/>
    <p:sldId id="275" r:id="rId24"/>
    <p:sldId id="273" r:id="rId25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DE1"/>
    <a:srgbClr val="FF7E79"/>
    <a:srgbClr val="FFED77"/>
    <a:srgbClr val="4E8F00"/>
    <a:srgbClr val="6EB121"/>
    <a:srgbClr val="FFFC00"/>
    <a:srgbClr val="DEF0FA"/>
    <a:srgbClr val="F3CB18"/>
    <a:srgbClr val="E30019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0"/>
    <p:restoredTop sz="94649"/>
  </p:normalViewPr>
  <p:slideViewPr>
    <p:cSldViewPr snapToGrid="0" snapToObjects="1" showGuides="1">
      <p:cViewPr varScale="1">
        <p:scale>
          <a:sx n="234" d="100"/>
          <a:sy n="234" d="100"/>
        </p:scale>
        <p:origin x="200" y="3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59" d="100"/>
          <a:sy n="159" d="100"/>
        </p:scale>
        <p:origin x="6344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192B762B-9418-C942-B8E9-B5182A7FFB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0B3131D-AFC3-E14B-BA0A-6B9EE6F3E7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4A94A-4E33-2243-86E3-652A4E05C521}" type="datetimeFigureOut">
              <a:rPr lang="de-DE" smtClean="0"/>
              <a:t>28.10.24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0B90E9-9726-8F43-9519-C61E1BBB6A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B504BC5-5AF6-814E-87A8-83301F5BAB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C3E97-EBD9-5048-82BC-5746F0B085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355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EC9EB-CF08-0646-B81E-4A2B32A77DE6}" type="datetimeFigureOut">
              <a:rPr lang="de-DE" smtClean="0"/>
              <a:t>28.10.24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60893-ED4B-CD43-846E-8460E3A289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68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494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967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4664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4086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191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E5C018B-5D7B-B946-A77F-523779ECDD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0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466995F4-1F38-BA4F-A251-FD11E904BC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979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1D621EF-7842-2E41-9621-B82559CAB4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8423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7045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43CAEC3-236A-C34C-BDA4-265621ADFB75}"/>
              </a:ext>
            </a:extLst>
          </p:cNvPr>
          <p:cNvSpPr/>
          <p:nvPr userDrawn="1"/>
        </p:nvSpPr>
        <p:spPr>
          <a:xfrm>
            <a:off x="-1" y="1189891"/>
            <a:ext cx="5826369" cy="40268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5901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6F9A005-CF0B-C247-B943-35E9E71A7D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8454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123402-6F89-7E4E-8ED1-0C3652550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A9C54D-5276-7D4B-B09E-8141FCF3B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1DD04B-3D08-5847-8635-B0FA5140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70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2B009C-89E8-354F-B2B4-90E46879C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D9ED9-24E5-FB42-8D26-0C8BA53EA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178BA04-A164-F147-8CC3-2B0158D8FB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0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5A9A2-F3FA-1D48-B3AD-98978D518BB6}" type="datetimeFigureOut">
              <a:rPr lang="de-DE" smtClean="0"/>
              <a:t>28.10.24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58F42-34A3-CD4A-898E-0ABBC66064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04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9" r:id="rId3"/>
    <p:sldLayoutId id="2147483663" r:id="rId4"/>
    <p:sldLayoutId id="2147483667" r:id="rId5"/>
    <p:sldLayoutId id="2147483666" r:id="rId6"/>
    <p:sldLayoutId id="2147483665" r:id="rId7"/>
    <p:sldLayoutId id="2147483662" r:id="rId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C096E5D-9BE6-3F4C-B89D-B5B76BFD0FFB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7886700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Herzlich Willkommen zum Vortrag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über die Zahn- und Mundgesundheit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unserer Kinder von </a:t>
            </a:r>
            <a:r>
              <a:rPr lang="de-DE" sz="3000" b="1" spc="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0-6</a:t>
            </a:r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Jahren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D398530-4AF7-284E-92E0-9B9BEA9A92C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</a:t>
            </a:fld>
            <a:endParaRPr lang="de-DE" sz="9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8D30663-28B6-4D4F-8750-CA337FAC7672}"/>
              </a:ext>
            </a:extLst>
          </p:cNvPr>
          <p:cNvSpPr txBox="1"/>
          <p:nvPr/>
        </p:nvSpPr>
        <p:spPr>
          <a:xfrm>
            <a:off x="4209010" y="2934565"/>
            <a:ext cx="2624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Ih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/</a:t>
            </a:r>
            <a:r>
              <a:rPr lang="de-DE" sz="1400" b="1" spc="5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Referen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t/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in:</a:t>
            </a:r>
          </a:p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Dr. Franziska Mustermann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46B47AE-DB8C-3F4F-ABC1-B4A11C7EB5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" t="3186" r="2529" b="2076"/>
          <a:stretch/>
        </p:blipFill>
        <p:spPr>
          <a:xfrm>
            <a:off x="708277" y="1922587"/>
            <a:ext cx="3377216" cy="30186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1166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3DF80C97-24FE-C04D-88B9-871223289E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057" b="15816"/>
          <a:stretch/>
        </p:blipFill>
        <p:spPr>
          <a:xfrm>
            <a:off x="5977843" y="0"/>
            <a:ext cx="2374847" cy="1293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sz="2700" dirty="0">
                <a:solidFill>
                  <a:srgbClr val="009DE1"/>
                </a:solidFill>
              </a:rPr>
              <a:t>Zucker – die tägliche Versuchung</a:t>
            </a:r>
            <a:br>
              <a:rPr lang="de-DE" sz="2700" dirty="0">
                <a:solidFill>
                  <a:srgbClr val="009DE1"/>
                </a:solidFill>
              </a:rPr>
            </a:br>
            <a:endParaRPr lang="de-DE" sz="2700" dirty="0">
              <a:solidFill>
                <a:srgbClr val="009DE1"/>
              </a:solidFill>
            </a:endParaRP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10</a:t>
            </a:fld>
            <a:endParaRPr lang="de-DE" sz="9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77DCC4F-48CE-5442-A903-0F8B5EE770EF}"/>
              </a:ext>
            </a:extLst>
          </p:cNvPr>
          <p:cNvSpPr txBox="1"/>
          <p:nvPr/>
        </p:nvSpPr>
        <p:spPr>
          <a:xfrm rot="16200000">
            <a:off x="9333364" y="-275689"/>
            <a:ext cx="9144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Archiv ﻿LAGZ/BLZK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96DC90D0-20D1-634B-B248-24E805C057F3}"/>
              </a:ext>
            </a:extLst>
          </p:cNvPr>
          <p:cNvCxnSpPr>
            <a:cxnSpLocks/>
          </p:cNvCxnSpPr>
          <p:nvPr/>
        </p:nvCxnSpPr>
        <p:spPr>
          <a:xfrm>
            <a:off x="7399205" y="793477"/>
            <a:ext cx="130481" cy="1"/>
          </a:xfrm>
          <a:prstGeom prst="straightConnector1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93D6DDAA-0355-7841-A090-551D80C29758}"/>
              </a:ext>
            </a:extLst>
          </p:cNvPr>
          <p:cNvCxnSpPr>
            <a:cxnSpLocks/>
          </p:cNvCxnSpPr>
          <p:nvPr/>
        </p:nvCxnSpPr>
        <p:spPr>
          <a:xfrm>
            <a:off x="7394301" y="1042868"/>
            <a:ext cx="336835" cy="0"/>
          </a:xfrm>
          <a:prstGeom prst="straightConnector1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F01F0560-FA1F-7044-9075-82A561CDEAA1}"/>
              </a:ext>
            </a:extLst>
          </p:cNvPr>
          <p:cNvCxnSpPr>
            <a:cxnSpLocks/>
          </p:cNvCxnSpPr>
          <p:nvPr/>
        </p:nvCxnSpPr>
        <p:spPr>
          <a:xfrm>
            <a:off x="7809416" y="797749"/>
            <a:ext cx="116484" cy="0"/>
          </a:xfrm>
          <a:prstGeom prst="straightConnector1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4FE025B3-D134-2145-B219-415451C68AEA}"/>
              </a:ext>
            </a:extLst>
          </p:cNvPr>
          <p:cNvCxnSpPr>
            <a:cxnSpLocks/>
          </p:cNvCxnSpPr>
          <p:nvPr/>
        </p:nvCxnSpPr>
        <p:spPr>
          <a:xfrm>
            <a:off x="6937154" y="844519"/>
            <a:ext cx="132658" cy="1"/>
          </a:xfrm>
          <a:prstGeom prst="straightConnector1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Inhaltsplatzhalter 3">
            <a:extLst>
              <a:ext uri="{FF2B5EF4-FFF2-40B4-BE49-F238E27FC236}">
                <a16:creationId xmlns:a16="http://schemas.microsoft.com/office/drawing/2014/main" id="{DFEF3BBD-F668-164B-A41E-22D9E8591088}"/>
              </a:ext>
            </a:extLst>
          </p:cNvPr>
          <p:cNvSpPr txBox="1">
            <a:spLocks/>
          </p:cNvSpPr>
          <p:nvPr/>
        </p:nvSpPr>
        <p:spPr>
          <a:xfrm>
            <a:off x="630000" y="896477"/>
            <a:ext cx="8442325" cy="541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18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Zucker hat viele Namen – </a:t>
            </a:r>
            <a:r>
              <a:rPr lang="de-DE" sz="1800" b="1" dirty="0">
                <a:solidFill>
                  <a:srgbClr val="FFED77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Eine Tütensuppe voller Zucker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947FE9F-DB09-5F41-AD90-6FC1828D5A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046"/>
          <a:stretch/>
        </p:blipFill>
        <p:spPr>
          <a:xfrm>
            <a:off x="0" y="1236784"/>
            <a:ext cx="9144000" cy="390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309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sz="2700" dirty="0">
                <a:solidFill>
                  <a:srgbClr val="009DE1"/>
                </a:solidFill>
              </a:rPr>
              <a:t>Zucker – die tägliche Versuchung</a:t>
            </a:r>
            <a:br>
              <a:rPr lang="de-DE" sz="2700" dirty="0">
                <a:solidFill>
                  <a:srgbClr val="009DE1"/>
                </a:solidFill>
              </a:rPr>
            </a:br>
            <a:endParaRPr lang="de-DE" sz="2700" dirty="0">
              <a:solidFill>
                <a:srgbClr val="009DE1"/>
              </a:solidFill>
            </a:endParaRP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11</a:t>
            </a:fld>
            <a:endParaRPr lang="de-DE" sz="9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77DCC4F-48CE-5442-A903-0F8B5EE770EF}"/>
              </a:ext>
            </a:extLst>
          </p:cNvPr>
          <p:cNvSpPr txBox="1"/>
          <p:nvPr/>
        </p:nvSpPr>
        <p:spPr>
          <a:xfrm rot="16200000">
            <a:off x="9333364" y="-275689"/>
            <a:ext cx="9144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Archiv ﻿LAGZ/BLZK</a:t>
            </a:r>
          </a:p>
        </p:txBody>
      </p:sp>
      <p:sp>
        <p:nvSpPr>
          <p:cNvPr id="23" name="Inhaltsplatzhalter 3">
            <a:extLst>
              <a:ext uri="{FF2B5EF4-FFF2-40B4-BE49-F238E27FC236}">
                <a16:creationId xmlns:a16="http://schemas.microsoft.com/office/drawing/2014/main" id="{DFEF3BBD-F668-164B-A41E-22D9E8591088}"/>
              </a:ext>
            </a:extLst>
          </p:cNvPr>
          <p:cNvSpPr txBox="1">
            <a:spLocks/>
          </p:cNvSpPr>
          <p:nvPr/>
        </p:nvSpPr>
        <p:spPr>
          <a:xfrm>
            <a:off x="630000" y="896477"/>
            <a:ext cx="8442325" cy="7725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de-DE" sz="18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Zuckerarten – </a:t>
            </a:r>
            <a:r>
              <a:rPr lang="de-DE" sz="18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Monosaccharide und Disaccharide mögen unsere Kariesbakterien besonders gerne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7" name="Textplatzhalter 2">
            <a:extLst>
              <a:ext uri="{FF2B5EF4-FFF2-40B4-BE49-F238E27FC236}">
                <a16:creationId xmlns:a16="http://schemas.microsoft.com/office/drawing/2014/main" id="{14BC0B7C-E250-4D4C-820F-F8F3A4AE40E8}"/>
              </a:ext>
            </a:extLst>
          </p:cNvPr>
          <p:cNvSpPr txBox="1">
            <a:spLocks/>
          </p:cNvSpPr>
          <p:nvPr/>
        </p:nvSpPr>
        <p:spPr>
          <a:xfrm>
            <a:off x="630000" y="1383713"/>
            <a:ext cx="3754246" cy="23069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80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 Narrow" panose="020B0604020202020204" pitchFamily="34" charset="0"/>
                <a:cs typeface="Arial Narrow" panose="020B0604020202020204" pitchFamily="34" charset="0"/>
              </a:rPr>
              <a:t>Monosaccharide = Einfachzucker</a:t>
            </a:r>
          </a:p>
          <a:p>
            <a:pPr marL="216000" lvl="0" indent="-216000" defTabSz="6858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Glucose/Dextrose/Traubenzucker</a:t>
            </a:r>
          </a:p>
          <a:p>
            <a:pPr marL="216000" lvl="0" indent="-216000" defTabSz="6858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Fructose/Fruchtzucker</a:t>
            </a:r>
          </a:p>
          <a:p>
            <a:pPr marL="216000" lvl="0" indent="-216000" defTabSz="685800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Galaktose/Schleimzucker</a:t>
            </a:r>
          </a:p>
          <a:p>
            <a:pPr marL="216000" lvl="0" indent="-216000">
              <a:spcBef>
                <a:spcPts val="400"/>
              </a:spcBef>
              <a:defRPr/>
            </a:pPr>
            <a:endParaRPr lang="de-DE" sz="1800" b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0">
              <a:spcBef>
                <a:spcPts val="400"/>
              </a:spcBef>
              <a:defRPr/>
            </a:pPr>
            <a:endParaRPr lang="de-DE" sz="1800" b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lvl="0">
              <a:spcBef>
                <a:spcPts val="600"/>
              </a:spcBef>
              <a:defRPr/>
            </a:pPr>
            <a:endParaRPr lang="de-DE" sz="1800" b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8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9" name="Textplatzhalter 4">
            <a:extLst>
              <a:ext uri="{FF2B5EF4-FFF2-40B4-BE49-F238E27FC236}">
                <a16:creationId xmlns:a16="http://schemas.microsoft.com/office/drawing/2014/main" id="{AA866F19-E88B-0342-8FD4-53C6423EF6E2}"/>
              </a:ext>
            </a:extLst>
          </p:cNvPr>
          <p:cNvSpPr txBox="1">
            <a:spLocks/>
          </p:cNvSpPr>
          <p:nvPr/>
        </p:nvSpPr>
        <p:spPr>
          <a:xfrm>
            <a:off x="4775344" y="1383714"/>
            <a:ext cx="5183188" cy="32874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1800" dirty="0">
                <a:solidFill>
                  <a:schemeClr val="accent1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Disaccharide = Doppelzucker</a:t>
            </a:r>
          </a:p>
          <a:p>
            <a:pPr marL="216000" lvl="0" indent="-21600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Saccharose/Haushaltszucker/Rübenzucker/ Vollrohrzucker</a:t>
            </a:r>
          </a:p>
          <a:p>
            <a:pPr marL="216000" lvl="0" indent="-21600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Brauner Zucker</a:t>
            </a:r>
          </a:p>
          <a:p>
            <a:pPr marL="216000" lvl="0" indent="-21600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Maltose/Malzzucker</a:t>
            </a:r>
          </a:p>
          <a:p>
            <a:pPr marL="216000" lvl="0" indent="-21600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Lactose/Milchzucker </a:t>
            </a:r>
          </a:p>
          <a:p>
            <a:pPr marL="216000" lvl="0" indent="-21600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Kandis</a:t>
            </a:r>
          </a:p>
          <a:p>
            <a:pPr marL="216000" lvl="0" indent="-216000">
              <a:spcBef>
                <a:spcPts val="400"/>
              </a:spcBef>
              <a:buFont typeface="Arial" panose="020B0604020202020204" pitchFamily="34" charset="0"/>
              <a:buChar char="•"/>
              <a:defRPr/>
            </a:pPr>
            <a:r>
              <a:rPr lang="de-DE" sz="1800" b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Invertzucker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sz="18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2D9A081-75B2-F541-B959-98CE1FB17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099" y="3567706"/>
            <a:ext cx="1833901" cy="115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4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12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Zucker – die tägliche Versuchung</a:t>
            </a:r>
            <a:br>
              <a:rPr lang="de-DE" dirty="0"/>
            </a:br>
            <a:endParaRPr lang="de-DE" dirty="0"/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8D347153-5FE0-C14A-9AA1-AADB0A5D6C6E}"/>
              </a:ext>
            </a:extLst>
          </p:cNvPr>
          <p:cNvSpPr txBox="1"/>
          <p:nvPr/>
        </p:nvSpPr>
        <p:spPr>
          <a:xfrm>
            <a:off x="813841" y="1737373"/>
            <a:ext cx="1151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Zucker</a:t>
            </a:r>
          </a:p>
        </p:txBody>
      </p:sp>
      <p:sp>
        <p:nvSpPr>
          <p:cNvPr id="57" name="Pfeil: nach unten 18">
            <a:extLst>
              <a:ext uri="{FF2B5EF4-FFF2-40B4-BE49-F238E27FC236}">
                <a16:creationId xmlns:a16="http://schemas.microsoft.com/office/drawing/2014/main" id="{9CD6609A-D204-5848-BE8A-8AF4466D3598}"/>
              </a:ext>
            </a:extLst>
          </p:cNvPr>
          <p:cNvSpPr/>
          <p:nvPr/>
        </p:nvSpPr>
        <p:spPr>
          <a:xfrm>
            <a:off x="1203541" y="2086252"/>
            <a:ext cx="360000" cy="360000"/>
          </a:xfrm>
          <a:prstGeom prst="downArrow">
            <a:avLst/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002EFD85-794F-9D45-8309-72E8D2F23108}"/>
              </a:ext>
            </a:extLst>
          </p:cNvPr>
          <p:cNvSpPr txBox="1"/>
          <p:nvPr/>
        </p:nvSpPr>
        <p:spPr>
          <a:xfrm>
            <a:off x="2437185" y="2499802"/>
            <a:ext cx="22646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Bakterien auf den Zähnen wandeln den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Zucker</a:t>
            </a: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 in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Säure</a:t>
            </a: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 um.</a:t>
            </a:r>
          </a:p>
        </p:txBody>
      </p:sp>
      <p:sp>
        <p:nvSpPr>
          <p:cNvPr id="59" name="Pfeil: nach rechts 22">
            <a:extLst>
              <a:ext uri="{FF2B5EF4-FFF2-40B4-BE49-F238E27FC236}">
                <a16:creationId xmlns:a16="http://schemas.microsoft.com/office/drawing/2014/main" id="{BEA53249-117F-3643-A96E-D516E0F16896}"/>
              </a:ext>
            </a:extLst>
          </p:cNvPr>
          <p:cNvSpPr/>
          <p:nvPr/>
        </p:nvSpPr>
        <p:spPr>
          <a:xfrm>
            <a:off x="1841303" y="2576611"/>
            <a:ext cx="540000" cy="252000"/>
          </a:xfrm>
          <a:prstGeom prst="rightArrow">
            <a:avLst>
              <a:gd name="adj1" fmla="val 50000"/>
              <a:gd name="adj2" fmla="val 62440"/>
            </a:avLst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Pfeil: nach rechts 25">
            <a:extLst>
              <a:ext uri="{FF2B5EF4-FFF2-40B4-BE49-F238E27FC236}">
                <a16:creationId xmlns:a16="http://schemas.microsoft.com/office/drawing/2014/main" id="{171EC943-7F6D-2E4C-8F84-40EACCB32B53}"/>
              </a:ext>
            </a:extLst>
          </p:cNvPr>
          <p:cNvSpPr/>
          <p:nvPr/>
        </p:nvSpPr>
        <p:spPr>
          <a:xfrm>
            <a:off x="4482422" y="2432611"/>
            <a:ext cx="900000" cy="540000"/>
          </a:xfrm>
          <a:prstGeom prst="rightArrow">
            <a:avLst/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89536332-978A-7544-A2FE-B1AD0148408B}"/>
              </a:ext>
            </a:extLst>
          </p:cNvPr>
          <p:cNvSpPr txBox="1"/>
          <p:nvPr/>
        </p:nvSpPr>
        <p:spPr>
          <a:xfrm>
            <a:off x="5433122" y="2506630"/>
            <a:ext cx="3538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Der Zahnschmelz wird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demineralisiert.</a:t>
            </a:r>
          </a:p>
        </p:txBody>
      </p:sp>
      <p:sp>
        <p:nvSpPr>
          <p:cNvPr id="64" name="Pfeil: nach unten gekrümmt 27">
            <a:extLst>
              <a:ext uri="{FF2B5EF4-FFF2-40B4-BE49-F238E27FC236}">
                <a16:creationId xmlns:a16="http://schemas.microsoft.com/office/drawing/2014/main" id="{88E3A5D9-BEDC-1A40-AFA3-FB7E6BF15A0A}"/>
              </a:ext>
            </a:extLst>
          </p:cNvPr>
          <p:cNvSpPr/>
          <p:nvPr/>
        </p:nvSpPr>
        <p:spPr>
          <a:xfrm>
            <a:off x="5546881" y="3039748"/>
            <a:ext cx="1591839" cy="684130"/>
          </a:xfrm>
          <a:prstGeom prst="curvedDownArrow">
            <a:avLst/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7996ACBD-3051-584B-A179-77043FCD1C48}"/>
              </a:ext>
            </a:extLst>
          </p:cNvPr>
          <p:cNvSpPr txBox="1"/>
          <p:nvPr/>
        </p:nvSpPr>
        <p:spPr>
          <a:xfrm>
            <a:off x="5454422" y="3827532"/>
            <a:ext cx="3250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Durch den Verlust von Mineralien entsteht auf Dauer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Karies.</a:t>
            </a:r>
          </a:p>
        </p:txBody>
      </p:sp>
      <p:sp>
        <p:nvSpPr>
          <p:cNvPr id="69" name="Inhaltsplatzhalter 3">
            <a:extLst>
              <a:ext uri="{FF2B5EF4-FFF2-40B4-BE49-F238E27FC236}">
                <a16:creationId xmlns:a16="http://schemas.microsoft.com/office/drawing/2014/main" id="{1847EE16-EEC7-5A41-992D-0D60FC991616}"/>
              </a:ext>
            </a:extLst>
          </p:cNvPr>
          <p:cNvSpPr txBox="1">
            <a:spLocks/>
          </p:cNvSpPr>
          <p:nvPr/>
        </p:nvSpPr>
        <p:spPr>
          <a:xfrm>
            <a:off x="588829" y="1356739"/>
            <a:ext cx="8442325" cy="7725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Was macht den Zucker so unsympathisch?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C763930-5A6D-ED4F-A76C-24D37AF440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021" t="61792" r="-5248" b="-3983"/>
          <a:stretch/>
        </p:blipFill>
        <p:spPr>
          <a:xfrm>
            <a:off x="883790" y="2348934"/>
            <a:ext cx="978963" cy="1158919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F95B6C3E-B4F7-9D45-9BE1-958D9D1BB3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056" t="-6545" r="5410" b="39073"/>
          <a:stretch/>
        </p:blipFill>
        <p:spPr>
          <a:xfrm>
            <a:off x="3095832" y="1602433"/>
            <a:ext cx="1268943" cy="109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38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341283" cy="3877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dirty="0"/>
              <a:t>In unserem Speichel sind Mineralien enthalten:                                                         z.B. Fluorid, Kalzium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Speichel </a:t>
            </a:r>
            <a:r>
              <a:rPr lang="de-DE" b="1" dirty="0">
                <a:solidFill>
                  <a:srgbClr val="009DE1"/>
                </a:solidFill>
              </a:rPr>
              <a:t>verdünnt</a:t>
            </a:r>
            <a:r>
              <a:rPr lang="de-DE" dirty="0"/>
              <a:t> die entstandene </a:t>
            </a:r>
            <a:r>
              <a:rPr lang="de-DE" b="1" dirty="0">
                <a:solidFill>
                  <a:srgbClr val="009DE1"/>
                </a:solidFill>
              </a:rPr>
              <a:t>Säure</a:t>
            </a:r>
            <a:r>
              <a:rPr lang="de-DE" dirty="0"/>
              <a:t>                                      und neutralisiert diese.</a:t>
            </a:r>
          </a:p>
          <a:p>
            <a:pPr marL="1116000" indent="0">
              <a:spcBef>
                <a:spcPts val="1200"/>
              </a:spcBef>
              <a:buNone/>
            </a:pPr>
            <a:r>
              <a:rPr lang="de-DE" dirty="0"/>
              <a:t>Diese Mineralien können wieder      in den demineralisierten Zahn eingebaut werden: </a:t>
            </a:r>
            <a:r>
              <a:rPr lang="de-DE" b="1" dirty="0" err="1">
                <a:solidFill>
                  <a:srgbClr val="009DE1"/>
                </a:solidFill>
              </a:rPr>
              <a:t>Remineralisation</a:t>
            </a:r>
            <a:endParaRPr lang="de-DE" dirty="0">
              <a:solidFill>
                <a:srgbClr val="009DE1"/>
              </a:solidFill>
            </a:endParaRP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Speichel hat im Mund eine </a:t>
            </a:r>
            <a:r>
              <a:rPr lang="de-DE" b="1" dirty="0">
                <a:solidFill>
                  <a:srgbClr val="009DE1"/>
                </a:solidFill>
              </a:rPr>
              <a:t>Spülfunktion</a:t>
            </a:r>
            <a:r>
              <a:rPr lang="de-DE" dirty="0"/>
              <a:t>.</a:t>
            </a:r>
          </a:p>
          <a:p>
            <a:pPr marL="0" indent="0">
              <a:spcBef>
                <a:spcPts val="14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Dazu braucht der Speichel aber Zeit!</a:t>
            </a:r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endParaRPr lang="de-DE" sz="160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13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Speichel ist wichtig!</a:t>
            </a:r>
            <a:br>
              <a:rPr lang="de-DE" dirty="0"/>
            </a:br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292A09E-090D-614E-8D2A-2CB2F8349D3C}"/>
              </a:ext>
            </a:extLst>
          </p:cNvPr>
          <p:cNvSpPr txBox="1"/>
          <p:nvPr/>
        </p:nvSpPr>
        <p:spPr>
          <a:xfrm rot="16200000">
            <a:off x="7508737" y="3117944"/>
            <a:ext cx="25335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Illustration: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macrovector_official</a:t>
            </a:r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 –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freepik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0" name="Pfeil: nach rechts 23">
            <a:extLst>
              <a:ext uri="{FF2B5EF4-FFF2-40B4-BE49-F238E27FC236}">
                <a16:creationId xmlns:a16="http://schemas.microsoft.com/office/drawing/2014/main" id="{AFA592B3-DF67-1B47-9170-D891B4E452DD}"/>
              </a:ext>
            </a:extLst>
          </p:cNvPr>
          <p:cNvSpPr/>
          <p:nvPr/>
        </p:nvSpPr>
        <p:spPr>
          <a:xfrm>
            <a:off x="937776" y="2628811"/>
            <a:ext cx="720000" cy="360000"/>
          </a:xfrm>
          <a:prstGeom prst="rightArrow">
            <a:avLst/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8EB6CAE-C922-C849-A0DB-8324898E9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024" y="1989666"/>
            <a:ext cx="1787323" cy="21356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49104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474124"/>
            <a:ext cx="4874684" cy="3783873"/>
          </a:xfrm>
        </p:spPr>
        <p:txBody>
          <a:bodyPr>
            <a:noAutofit/>
          </a:bodyPr>
          <a:lstStyle/>
          <a:p>
            <a:pPr marL="216000" indent="-216000">
              <a:spcBef>
                <a:spcPts val="1200"/>
              </a:spcBef>
            </a:pPr>
            <a:r>
              <a:rPr lang="de-DE" dirty="0"/>
              <a:t>Die Anzahl der </a:t>
            </a:r>
            <a:r>
              <a:rPr lang="de-DE" b="1" dirty="0">
                <a:solidFill>
                  <a:srgbClr val="009DE1"/>
                </a:solidFill>
              </a:rPr>
              <a:t>Zwischenmahlzeiten reduzieren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Zwischen den Mahlzeiten brauchen                             die Zähne </a:t>
            </a:r>
            <a:r>
              <a:rPr lang="de-DE" b="1" dirty="0">
                <a:solidFill>
                  <a:srgbClr val="009DE1"/>
                </a:solidFill>
              </a:rPr>
              <a:t>„Pause“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Die </a:t>
            </a:r>
            <a:r>
              <a:rPr lang="de-DE" b="1" dirty="0">
                <a:solidFill>
                  <a:srgbClr val="009DE1"/>
                </a:solidFill>
              </a:rPr>
              <a:t>Häufigkeit</a:t>
            </a:r>
            <a:r>
              <a:rPr lang="de-DE" dirty="0"/>
              <a:t> – nicht die Menge –                              </a:t>
            </a:r>
            <a:r>
              <a:rPr lang="de-DE" b="1" dirty="0">
                <a:solidFill>
                  <a:srgbClr val="009DE1"/>
                </a:solidFill>
              </a:rPr>
              <a:t>ist das Problem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Zucker</a:t>
            </a:r>
            <a:r>
              <a:rPr lang="de-DE" dirty="0"/>
              <a:t> in den </a:t>
            </a:r>
            <a:r>
              <a:rPr lang="de-DE" b="1" dirty="0">
                <a:solidFill>
                  <a:srgbClr val="009DE1"/>
                </a:solidFill>
              </a:rPr>
              <a:t>Zwischenmahlzeiten reduzieren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Süßigkeiten</a:t>
            </a:r>
            <a:r>
              <a:rPr lang="de-DE" dirty="0"/>
              <a:t> eignen sich </a:t>
            </a:r>
            <a:r>
              <a:rPr lang="de-DE" b="1" dirty="0">
                <a:solidFill>
                  <a:srgbClr val="009DE1"/>
                </a:solidFill>
              </a:rPr>
              <a:t>als Nachtisch</a:t>
            </a:r>
            <a:r>
              <a:rPr lang="de-DE" dirty="0"/>
              <a:t> besser             als zwischendurch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14</a:t>
            </a:fld>
            <a:endParaRPr lang="de-DE" sz="900" dirty="0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9A8A6CA1-7E7B-584E-BFB8-4D2EC0137F7E}"/>
              </a:ext>
            </a:extLst>
          </p:cNvPr>
          <p:cNvGrpSpPr/>
          <p:nvPr/>
        </p:nvGrpSpPr>
        <p:grpSpPr>
          <a:xfrm>
            <a:off x="5292000" y="1804974"/>
            <a:ext cx="2809701" cy="2809701"/>
            <a:chOff x="5451668" y="1216641"/>
            <a:chExt cx="2809701" cy="2809701"/>
          </a:xfrm>
        </p:grpSpPr>
        <p:pic>
          <p:nvPicPr>
            <p:cNvPr id="18" name="Grafik 17" descr="Ein Bild, das blau enthält.&#10;&#10;Automatisch generierte Beschreibung">
              <a:extLst>
                <a:ext uri="{FF2B5EF4-FFF2-40B4-BE49-F238E27FC236}">
                  <a16:creationId xmlns:a16="http://schemas.microsoft.com/office/drawing/2014/main" id="{03A1126A-6FFC-A449-B9EE-67D062FAD8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1668" y="1216641"/>
              <a:ext cx="2809701" cy="2809701"/>
            </a:xfrm>
            <a:prstGeom prst="rect">
              <a:avLst/>
            </a:prstGeom>
            <a:ln w="254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24" name="Gerader Verbinder 17">
              <a:extLst>
                <a:ext uri="{FF2B5EF4-FFF2-40B4-BE49-F238E27FC236}">
                  <a16:creationId xmlns:a16="http://schemas.microsoft.com/office/drawing/2014/main" id="{5E48251C-5A6F-7848-91F5-F01FD4D2B11A}"/>
                </a:ext>
              </a:extLst>
            </p:cNvPr>
            <p:cNvCxnSpPr>
              <a:cxnSpLocks/>
            </p:cNvCxnSpPr>
            <p:nvPr/>
          </p:nvCxnSpPr>
          <p:spPr>
            <a:xfrm>
              <a:off x="6738539" y="1251254"/>
              <a:ext cx="2" cy="2644674"/>
            </a:xfrm>
            <a:prstGeom prst="line">
              <a:avLst/>
            </a:prstGeom>
            <a:ln w="34925">
              <a:solidFill>
                <a:srgbClr val="FFF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feld 29">
            <a:extLst>
              <a:ext uri="{FF2B5EF4-FFF2-40B4-BE49-F238E27FC236}">
                <a16:creationId xmlns:a16="http://schemas.microsoft.com/office/drawing/2014/main" id="{7399ADEE-7BE1-3D44-A3F6-29C5B63C42AC}"/>
              </a:ext>
            </a:extLst>
          </p:cNvPr>
          <p:cNvSpPr txBox="1"/>
          <p:nvPr/>
        </p:nvSpPr>
        <p:spPr>
          <a:xfrm rot="16200000">
            <a:off x="7550935" y="3933931"/>
            <a:ext cx="13726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J. Hey</a:t>
            </a:r>
          </a:p>
        </p:txBody>
      </p:sp>
      <p:sp>
        <p:nvSpPr>
          <p:cNvPr id="12" name="Kreis 11">
            <a:extLst>
              <a:ext uri="{FF2B5EF4-FFF2-40B4-BE49-F238E27FC236}">
                <a16:creationId xmlns:a16="http://schemas.microsoft.com/office/drawing/2014/main" id="{6CAAC172-0638-644D-B9FA-E468B01DD15D}"/>
              </a:ext>
            </a:extLst>
          </p:cNvPr>
          <p:cNvSpPr/>
          <p:nvPr/>
        </p:nvSpPr>
        <p:spPr>
          <a:xfrm rot="20983036">
            <a:off x="6784622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2528AB7C-1173-944C-9007-4B54C8D70B4A}"/>
              </a:ext>
            </a:extLst>
          </p:cNvPr>
          <p:cNvGrpSpPr/>
          <p:nvPr/>
        </p:nvGrpSpPr>
        <p:grpSpPr>
          <a:xfrm>
            <a:off x="6717330" y="115200"/>
            <a:ext cx="1585544" cy="1874035"/>
            <a:chOff x="6705041" y="71189"/>
            <a:chExt cx="1585544" cy="1874035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9BAEFAC0-411C-5341-A14D-5879279F8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0B4FDF01-5269-9748-94A4-CD874FFAA2B5}"/>
                </a:ext>
              </a:extLst>
            </p:cNvPr>
            <p:cNvSpPr txBox="1"/>
            <p:nvPr/>
          </p:nvSpPr>
          <p:spPr>
            <a:xfrm>
              <a:off x="6705041" y="851757"/>
              <a:ext cx="1585544" cy="1054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de-DE" sz="136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               </a:t>
              </a:r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Zwischen-mahlzeiten        bewusst und       clever einteilen</a:t>
              </a:r>
            </a:p>
            <a:p>
              <a:pPr algn="ctr">
                <a:lnSpc>
                  <a:spcPts val="1500"/>
                </a:lnSpc>
              </a:pPr>
              <a:endPara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sp>
        <p:nvSpPr>
          <p:cNvPr id="16" name="Titel 4">
            <a:extLst>
              <a:ext uri="{FF2B5EF4-FFF2-40B4-BE49-F238E27FC236}">
                <a16:creationId xmlns:a16="http://schemas.microsoft.com/office/drawing/2014/main" id="{3BABD75A-C420-0B44-B568-33C62EC12003}"/>
              </a:ext>
            </a:extLst>
          </p:cNvPr>
          <p:cNvSpPr txBox="1">
            <a:spLocks/>
          </p:cNvSpPr>
          <p:nvPr/>
        </p:nvSpPr>
        <p:spPr>
          <a:xfrm>
            <a:off x="628650" y="273844"/>
            <a:ext cx="7600950" cy="7958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i="0" kern="1200">
                <a:solidFill>
                  <a:schemeClr val="bg1"/>
                </a:solidFill>
                <a:latin typeface="Arial Narrow" panose="020B0604020202020204" pitchFamily="34" charset="0"/>
                <a:ea typeface="+mj-ea"/>
                <a:cs typeface="Arial Narrow" panose="020B0604020202020204" pitchFamily="34" charset="0"/>
              </a:defRPr>
            </a:lvl1pPr>
          </a:lstStyle>
          <a:p>
            <a:pPr>
              <a:spcBef>
                <a:spcPts val="1200"/>
              </a:spcBef>
            </a:pPr>
            <a:r>
              <a:rPr lang="de-DE" dirty="0"/>
              <a:t>Zuckermanagement</a:t>
            </a:r>
            <a:br>
              <a:rPr lang="de-DE" dirty="0"/>
            </a:br>
            <a:r>
              <a:rPr lang="de-DE" sz="2000" dirty="0"/>
              <a:t>Der intelligente Umgang mit den Zwischenmahlzeiten</a:t>
            </a:r>
          </a:p>
        </p:txBody>
      </p:sp>
    </p:spTree>
    <p:extLst>
      <p:ext uri="{BB962C8B-B14F-4D97-AF65-F5344CB8AC3E}">
        <p14:creationId xmlns:p14="http://schemas.microsoft.com/office/powerpoint/2010/main" val="644968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15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600950" cy="7956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Säurehaltige Lebensmittel</a:t>
            </a:r>
            <a:br>
              <a:rPr lang="de-DE" dirty="0"/>
            </a:br>
            <a:r>
              <a:rPr lang="de-DE" sz="2000" dirty="0"/>
              <a:t>Saures macht lustig – </a:t>
            </a:r>
            <a:r>
              <a:rPr lang="de-DE" sz="2000" b="0" dirty="0"/>
              <a:t>ein schlechter Scherz für unsere Zähne</a:t>
            </a:r>
          </a:p>
        </p:txBody>
      </p:sp>
      <p:sp>
        <p:nvSpPr>
          <p:cNvPr id="69" name="Inhaltsplatzhalter 3">
            <a:extLst>
              <a:ext uri="{FF2B5EF4-FFF2-40B4-BE49-F238E27FC236}">
                <a16:creationId xmlns:a16="http://schemas.microsoft.com/office/drawing/2014/main" id="{1847EE16-EEC7-5A41-992D-0D60FC991616}"/>
              </a:ext>
            </a:extLst>
          </p:cNvPr>
          <p:cNvSpPr txBox="1">
            <a:spLocks/>
          </p:cNvSpPr>
          <p:nvPr/>
        </p:nvSpPr>
        <p:spPr>
          <a:xfrm>
            <a:off x="588829" y="1356738"/>
            <a:ext cx="8442325" cy="13356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Den „Schmelzfressern“ auf der Spur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46A2520-7325-2549-AD41-0758664BE103}"/>
              </a:ext>
            </a:extLst>
          </p:cNvPr>
          <p:cNvSpPr txBox="1"/>
          <p:nvPr/>
        </p:nvSpPr>
        <p:spPr>
          <a:xfrm>
            <a:off x="2453682" y="2495742"/>
            <a:ext cx="260153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Der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pH-Wert</a:t>
            </a: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 in der Mundhöhle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fällt.</a:t>
            </a: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</a:p>
          <a:p>
            <a:r>
              <a:rPr lang="de-DE" sz="1400" dirty="0">
                <a:solidFill>
                  <a:srgbClr val="FF7E7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der kritische Wert liegt unter 5,5</a:t>
            </a: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5AE4863D-B187-3C4D-8371-3471F26D5D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2000"/>
                    </a14:imgEffect>
                    <a14:imgEffect>
                      <a14:brightnessContrast bright="32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2587" y="3374884"/>
            <a:ext cx="2096888" cy="16134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212B1177-A202-B345-A11C-B8704CC1948B}"/>
              </a:ext>
            </a:extLst>
          </p:cNvPr>
          <p:cNvSpPr txBox="1"/>
          <p:nvPr/>
        </p:nvSpPr>
        <p:spPr>
          <a:xfrm>
            <a:off x="617035" y="1737373"/>
            <a:ext cx="4348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Obst, Fruchtsäfte, Limonaden</a:t>
            </a:r>
          </a:p>
        </p:txBody>
      </p:sp>
      <p:sp>
        <p:nvSpPr>
          <p:cNvPr id="16" name="Pfeil: nach unten 18">
            <a:extLst>
              <a:ext uri="{FF2B5EF4-FFF2-40B4-BE49-F238E27FC236}">
                <a16:creationId xmlns:a16="http://schemas.microsoft.com/office/drawing/2014/main" id="{AE9864EC-FAD2-054E-A7B0-3A92C4286D07}"/>
              </a:ext>
            </a:extLst>
          </p:cNvPr>
          <p:cNvSpPr/>
          <p:nvPr/>
        </p:nvSpPr>
        <p:spPr>
          <a:xfrm>
            <a:off x="1203541" y="2086252"/>
            <a:ext cx="360000" cy="360000"/>
          </a:xfrm>
          <a:prstGeom prst="downArrow">
            <a:avLst/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: nach rechts 22">
            <a:extLst>
              <a:ext uri="{FF2B5EF4-FFF2-40B4-BE49-F238E27FC236}">
                <a16:creationId xmlns:a16="http://schemas.microsoft.com/office/drawing/2014/main" id="{CC6DB945-7CF8-A24D-98D6-BFFB8CA9450A}"/>
              </a:ext>
            </a:extLst>
          </p:cNvPr>
          <p:cNvSpPr/>
          <p:nvPr/>
        </p:nvSpPr>
        <p:spPr>
          <a:xfrm>
            <a:off x="1841303" y="2576611"/>
            <a:ext cx="540000" cy="252000"/>
          </a:xfrm>
          <a:prstGeom prst="rightArrow">
            <a:avLst>
              <a:gd name="adj1" fmla="val 50000"/>
              <a:gd name="adj2" fmla="val 62440"/>
            </a:avLst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Pfeil: nach rechts 25">
            <a:extLst>
              <a:ext uri="{FF2B5EF4-FFF2-40B4-BE49-F238E27FC236}">
                <a16:creationId xmlns:a16="http://schemas.microsoft.com/office/drawing/2014/main" id="{86F3EAF3-E352-0C42-BBC4-2BCD45C9D627}"/>
              </a:ext>
            </a:extLst>
          </p:cNvPr>
          <p:cNvSpPr/>
          <p:nvPr/>
        </p:nvSpPr>
        <p:spPr>
          <a:xfrm>
            <a:off x="4482422" y="2432611"/>
            <a:ext cx="900000" cy="540000"/>
          </a:xfrm>
          <a:prstGeom prst="rightArrow">
            <a:avLst/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675C66F-015B-2D4C-AC91-4EA5EAAD4226}"/>
              </a:ext>
            </a:extLst>
          </p:cNvPr>
          <p:cNvSpPr txBox="1"/>
          <p:nvPr/>
        </p:nvSpPr>
        <p:spPr>
          <a:xfrm>
            <a:off x="5433122" y="2506630"/>
            <a:ext cx="3538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Der Zahnschmelz wird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demineralisiert.</a:t>
            </a:r>
          </a:p>
        </p:txBody>
      </p:sp>
      <p:sp>
        <p:nvSpPr>
          <p:cNvPr id="24" name="Pfeil: nach unten gekrümmt 27">
            <a:extLst>
              <a:ext uri="{FF2B5EF4-FFF2-40B4-BE49-F238E27FC236}">
                <a16:creationId xmlns:a16="http://schemas.microsoft.com/office/drawing/2014/main" id="{C8136357-E8C1-9E45-94B2-03A60BAF9253}"/>
              </a:ext>
            </a:extLst>
          </p:cNvPr>
          <p:cNvSpPr/>
          <p:nvPr/>
        </p:nvSpPr>
        <p:spPr>
          <a:xfrm>
            <a:off x="5546881" y="3039748"/>
            <a:ext cx="1591839" cy="684130"/>
          </a:xfrm>
          <a:prstGeom prst="curvedDownArrow">
            <a:avLst/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E6EC144-CDEF-544D-BDA7-2DDAF1C1DD9B}"/>
              </a:ext>
            </a:extLst>
          </p:cNvPr>
          <p:cNvSpPr txBox="1"/>
          <p:nvPr/>
        </p:nvSpPr>
        <p:spPr>
          <a:xfrm>
            <a:off x="5454422" y="3827532"/>
            <a:ext cx="3250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Durch den Verlust von Mineralien entsteht auf Dauer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Karies.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5AB6285A-5A36-E945-BBF6-2BA46C1AF5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021" t="61792" r="-5248" b="-3983"/>
          <a:stretch/>
        </p:blipFill>
        <p:spPr>
          <a:xfrm>
            <a:off x="883790" y="2348934"/>
            <a:ext cx="978963" cy="115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23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16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600950" cy="89296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Säurehaltige Lebensmittel</a:t>
            </a:r>
            <a:br>
              <a:rPr lang="de-DE" dirty="0"/>
            </a:br>
            <a:endParaRPr lang="de-DE" dirty="0"/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FD87A49A-E43A-C840-A7E7-029A57C56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474124"/>
            <a:ext cx="3666472" cy="37838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Zurück zum Ursprung – der Apfel </a:t>
            </a:r>
          </a:p>
          <a:p>
            <a:pPr marL="0" indent="0">
              <a:buNone/>
            </a:pPr>
            <a:r>
              <a:rPr lang="de-DE" b="1" dirty="0"/>
              <a:t>Obst in seiner reinen Form: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Trotz der Fruchtsäure in Äpfeln, haben  sie beim Verzehr als Stückobst eine geringe Säurebelastung.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Beim Kauen werden nicht alle Zellen aufgespalten.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Die Menge an austretenden  Fruchtsäuren ist gering.</a:t>
            </a:r>
          </a:p>
          <a:p>
            <a:pPr marL="216000" indent="-216000">
              <a:spcBef>
                <a:spcPts val="1200"/>
              </a:spcBef>
            </a:pPr>
            <a:endParaRPr lang="de-DE" dirty="0"/>
          </a:p>
          <a:p>
            <a:pPr marL="216000" indent="-216000">
              <a:spcBef>
                <a:spcPts val="1200"/>
              </a:spcBef>
            </a:pPr>
            <a:endParaRPr lang="de-DE" dirty="0"/>
          </a:p>
          <a:p>
            <a:endParaRPr lang="de-DE" dirty="0"/>
          </a:p>
        </p:txBody>
      </p:sp>
      <p:pic>
        <p:nvPicPr>
          <p:cNvPr id="18" name="Inhaltsplatzhalter 5" descr="Ein Bild, das drinnen, Tisch, Apfel, Boden enthält.&#10;&#10;Automatisch generierte Beschreibung">
            <a:extLst>
              <a:ext uri="{FF2B5EF4-FFF2-40B4-BE49-F238E27FC236}">
                <a16:creationId xmlns:a16="http://schemas.microsoft.com/office/drawing/2014/main" id="{1F7EB16D-EECC-0D48-B006-61AE3415CF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156" t="12338" r="10053" b="8855"/>
          <a:stretch/>
        </p:blipFill>
        <p:spPr>
          <a:xfrm>
            <a:off x="5040000" y="1224000"/>
            <a:ext cx="3189600" cy="30770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BFC15813-DCDC-D14E-91C7-0EF4F2B9CB83}"/>
              </a:ext>
            </a:extLst>
          </p:cNvPr>
          <p:cNvSpPr txBox="1"/>
          <p:nvPr/>
        </p:nvSpPr>
        <p:spPr>
          <a:xfrm rot="16200000">
            <a:off x="7914965" y="1331051"/>
            <a:ext cx="84056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J. Hey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F17BF872-344F-4B4A-89D0-CA17A5EB0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116" y="2675573"/>
            <a:ext cx="1522205" cy="18740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18" descr="Daumen hoch-Zeichen mit einfarbiger Füllung">
            <a:extLst>
              <a:ext uri="{FF2B5EF4-FFF2-40B4-BE49-F238E27FC236}">
                <a16:creationId xmlns:a16="http://schemas.microsoft.com/office/drawing/2014/main" id="{BA98A46C-CF9D-B54A-A3AD-96B3D6092DBE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58143" y="340167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116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17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600950" cy="89296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Säurehaltige Lebensmittel</a:t>
            </a:r>
            <a:br>
              <a:rPr lang="de-DE" dirty="0"/>
            </a:br>
            <a:endParaRPr lang="de-DE" dirty="0"/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FD87A49A-E43A-C840-A7E7-029A57C56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474124"/>
            <a:ext cx="3666472" cy="378387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Obst in gepresster Form                         als Apfelsaft </a:t>
            </a:r>
            <a:r>
              <a:rPr lang="de-DE" b="1"/>
              <a:t>oder Apfelschorle</a:t>
            </a:r>
            <a:r>
              <a:rPr lang="de-DE" b="1" dirty="0"/>
              <a:t>: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Durch die mechanische Bearbeitung des Obstes sind alle Zellen aufgespalten.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Die im Obst enthaltenen Fruchtsäuren liegen sozusagen frei.     	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Die Säurebelastung am Zahn ist deutlich höher als beim Stückobst.</a:t>
            </a:r>
            <a:r>
              <a:rPr lang="de-DE" sz="1600" dirty="0">
                <a:solidFill>
                  <a:srgbClr val="FF0000"/>
                </a:solidFill>
              </a:rPr>
              <a:t>   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sz="1600" dirty="0">
                <a:solidFill>
                  <a:srgbClr val="FF0000"/>
                </a:solidFill>
              </a:rPr>
              <a:t>  </a:t>
            </a:r>
          </a:p>
          <a:p>
            <a:pPr marL="216000" indent="-216000">
              <a:spcBef>
                <a:spcPts val="1200"/>
              </a:spcBef>
              <a:buNone/>
            </a:pPr>
            <a:r>
              <a:rPr lang="de-DE" sz="1200" dirty="0"/>
              <a:t>  </a:t>
            </a:r>
            <a:endParaRPr lang="de-DE" sz="900" dirty="0">
              <a:solidFill>
                <a:srgbClr val="92D050"/>
              </a:solidFill>
            </a:endParaRPr>
          </a:p>
          <a:p>
            <a:pPr marL="216000" indent="-216000">
              <a:spcBef>
                <a:spcPts val="1200"/>
              </a:spcBef>
              <a:buNone/>
            </a:pPr>
            <a:r>
              <a:rPr lang="de-DE" sz="900" dirty="0">
                <a:solidFill>
                  <a:srgbClr val="92D050"/>
                </a:solidFill>
              </a:rPr>
              <a:t>  </a:t>
            </a:r>
          </a:p>
          <a:p>
            <a:pPr marL="0" indent="0">
              <a:buNone/>
            </a:pPr>
            <a:r>
              <a:rPr lang="de-DE" sz="800" dirty="0"/>
              <a:t> </a:t>
            </a:r>
          </a:p>
          <a:p>
            <a:endParaRPr lang="de-DE" dirty="0"/>
          </a:p>
        </p:txBody>
      </p:sp>
      <p:pic>
        <p:nvPicPr>
          <p:cNvPr id="10" name="Inhaltsplatzhalter 5" descr="Ein Bild, das Tasse, Tisch, Glas, Getränk enthält.&#10;&#10;Automatisch generierte Beschreibung">
            <a:extLst>
              <a:ext uri="{FF2B5EF4-FFF2-40B4-BE49-F238E27FC236}">
                <a16:creationId xmlns:a16="http://schemas.microsoft.com/office/drawing/2014/main" id="{2C2CEDEE-FBAA-8142-8D88-26AD65284F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16" b="4184"/>
          <a:stretch/>
        </p:blipFill>
        <p:spPr>
          <a:xfrm>
            <a:off x="5040000" y="1224001"/>
            <a:ext cx="3189600" cy="307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04811876-65E8-CF4F-A43E-903FCB4CF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116" y="2675573"/>
            <a:ext cx="1522205" cy="18740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18" descr="Daumen hoch-Zeichen mit einfarbiger Füllung">
            <a:extLst>
              <a:ext uri="{FF2B5EF4-FFF2-40B4-BE49-F238E27FC236}">
                <a16:creationId xmlns:a16="http://schemas.microsoft.com/office/drawing/2014/main" id="{BA98A46C-CF9D-B54A-A3AD-96B3D6092DBE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7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4633925" y="3524883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535EBDF-C475-774D-91CD-DBF230B64CAD}"/>
              </a:ext>
            </a:extLst>
          </p:cNvPr>
          <p:cNvSpPr txBox="1"/>
          <p:nvPr/>
        </p:nvSpPr>
        <p:spPr>
          <a:xfrm rot="16200000">
            <a:off x="7914965" y="1331051"/>
            <a:ext cx="84056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J. Hey</a:t>
            </a:r>
          </a:p>
        </p:txBody>
      </p:sp>
    </p:spTree>
    <p:extLst>
      <p:ext uri="{BB962C8B-B14F-4D97-AF65-F5344CB8AC3E}">
        <p14:creationId xmlns:p14="http://schemas.microsoft.com/office/powerpoint/2010/main" val="3207083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18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600950" cy="89296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Säurehaltige Lebensmittel</a:t>
            </a:r>
            <a:br>
              <a:rPr lang="de-DE" dirty="0"/>
            </a:br>
            <a:endParaRPr lang="de-DE" dirty="0"/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FD87A49A-E43A-C840-A7E7-029A57C56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474124"/>
            <a:ext cx="3397470" cy="378387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Obst in „</a:t>
            </a:r>
            <a:r>
              <a:rPr lang="de-DE" b="1" dirty="0" err="1"/>
              <a:t>Musform</a:t>
            </a:r>
            <a:r>
              <a:rPr lang="de-DE" b="1" dirty="0"/>
              <a:t>“ – </a:t>
            </a:r>
            <a:r>
              <a:rPr lang="de-DE" b="1" dirty="0" err="1"/>
              <a:t>Quetschies</a:t>
            </a:r>
            <a:endParaRPr lang="de-DE" b="1" dirty="0"/>
          </a:p>
          <a:p>
            <a:pPr marL="0" indent="0">
              <a:spcBef>
                <a:spcPts val="1200"/>
              </a:spcBef>
              <a:buNone/>
            </a:pPr>
            <a:r>
              <a:rPr lang="de-DE" dirty="0"/>
              <a:t>Hier ist es wie beim Apfelsaft: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Die Säurebelastung an den Zähnen ist hoch. 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Kinder werden durch den Verschluss zum Dauernuckeln animiert.</a:t>
            </a:r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  <a:p>
            <a:pPr marL="216000" indent="-216000">
              <a:spcBef>
                <a:spcPts val="1200"/>
              </a:spcBef>
              <a:buNone/>
            </a:pPr>
            <a:r>
              <a:rPr lang="de-DE" sz="1200" dirty="0"/>
              <a:t>  </a:t>
            </a:r>
            <a:endParaRPr lang="de-DE" sz="900" dirty="0">
              <a:solidFill>
                <a:srgbClr val="92D050"/>
              </a:solidFill>
            </a:endParaRPr>
          </a:p>
          <a:p>
            <a:pPr marL="216000" indent="-216000">
              <a:spcBef>
                <a:spcPts val="1200"/>
              </a:spcBef>
              <a:buNone/>
            </a:pPr>
            <a:r>
              <a:rPr lang="de-DE" sz="900" dirty="0">
                <a:solidFill>
                  <a:srgbClr val="92D050"/>
                </a:solidFill>
              </a:rPr>
              <a:t>  </a:t>
            </a:r>
          </a:p>
          <a:p>
            <a:pPr marL="0" indent="0">
              <a:buNone/>
            </a:pPr>
            <a:r>
              <a:rPr lang="de-DE" sz="800" dirty="0"/>
              <a:t> </a:t>
            </a:r>
          </a:p>
          <a:p>
            <a:endParaRPr lang="de-DE" dirty="0"/>
          </a:p>
        </p:txBody>
      </p:sp>
      <p:pic>
        <p:nvPicPr>
          <p:cNvPr id="11" name="Grafik 10" descr="Ein Bild, das drinnen, gelb enthält.&#10;&#10;Automatisch generierte Beschreibung">
            <a:extLst>
              <a:ext uri="{FF2B5EF4-FFF2-40B4-BE49-F238E27FC236}">
                <a16:creationId xmlns:a16="http://schemas.microsoft.com/office/drawing/2014/main" id="{8BE1D776-E3FD-7049-BD2A-D110DCA03EE4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42" t="3674" r="9829" b="13967"/>
          <a:stretch/>
        </p:blipFill>
        <p:spPr>
          <a:xfrm>
            <a:off x="5040000" y="1224001"/>
            <a:ext cx="3189600" cy="307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04811876-65E8-CF4F-A43E-903FCB4CF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116" y="2675573"/>
            <a:ext cx="1522205" cy="18740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18" descr="Daumen hoch-Zeichen mit einfarbiger Füllung">
            <a:extLst>
              <a:ext uri="{FF2B5EF4-FFF2-40B4-BE49-F238E27FC236}">
                <a16:creationId xmlns:a16="http://schemas.microsoft.com/office/drawing/2014/main" id="{BA98A46C-CF9D-B54A-A3AD-96B3D6092DBE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7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4633925" y="3524883"/>
            <a:ext cx="914400" cy="9144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A5379F25-092F-984D-8E7F-B1AA7BB5ECAC}"/>
              </a:ext>
            </a:extLst>
          </p:cNvPr>
          <p:cNvSpPr txBox="1"/>
          <p:nvPr/>
        </p:nvSpPr>
        <p:spPr>
          <a:xfrm rot="16200000">
            <a:off x="7914965" y="1331051"/>
            <a:ext cx="84056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J. Hey</a:t>
            </a:r>
          </a:p>
        </p:txBody>
      </p:sp>
    </p:spTree>
    <p:extLst>
      <p:ext uri="{BB962C8B-B14F-4D97-AF65-F5344CB8AC3E}">
        <p14:creationId xmlns:p14="http://schemas.microsoft.com/office/powerpoint/2010/main" val="123488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19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600950" cy="89296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Säurehaltige Lebensmittel</a:t>
            </a:r>
            <a:br>
              <a:rPr lang="de-DE" dirty="0"/>
            </a:br>
            <a:endParaRPr lang="de-DE" dirty="0"/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FD87A49A-E43A-C840-A7E7-029A57C56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474124"/>
            <a:ext cx="4368652" cy="37838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/>
              <a:t>Obst in Fruchtsaugern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dirty="0"/>
              <a:t>Hier ist es wie beim </a:t>
            </a:r>
            <a:r>
              <a:rPr lang="de-DE"/>
              <a:t>Quetschie:</a:t>
            </a:r>
            <a:endParaRPr lang="de-DE" dirty="0"/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Die Zucker- und Säurebelastung an                 den Zähnen ist hoch        Kariesrisiko steigt.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Kinder werden durch den Sauger             unbeaufsichtigt zum Dauernuckeln animiert.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Keine Gewöhnung an feste Nahrung sowie Beeinträchtigung der Entwicklung der Zungen- und Mundmuskulatur.</a:t>
            </a:r>
          </a:p>
          <a:p>
            <a:pPr marL="216000" indent="-216000">
              <a:spcBef>
                <a:spcPts val="1200"/>
              </a:spcBef>
              <a:buNone/>
            </a:pPr>
            <a:r>
              <a:rPr lang="de-DE" sz="1200" dirty="0"/>
              <a:t>  </a:t>
            </a:r>
            <a:endParaRPr lang="de-DE" sz="900" dirty="0">
              <a:solidFill>
                <a:srgbClr val="92D050"/>
              </a:solidFill>
            </a:endParaRPr>
          </a:p>
          <a:p>
            <a:pPr marL="216000" indent="-216000">
              <a:spcBef>
                <a:spcPts val="1200"/>
              </a:spcBef>
              <a:buNone/>
            </a:pPr>
            <a:r>
              <a:rPr lang="de-DE" sz="900" dirty="0">
                <a:solidFill>
                  <a:srgbClr val="92D050"/>
                </a:solidFill>
              </a:rPr>
              <a:t>  </a:t>
            </a:r>
          </a:p>
          <a:p>
            <a:pPr marL="0" indent="0">
              <a:buNone/>
            </a:pPr>
            <a:r>
              <a:rPr lang="de-DE" sz="800" dirty="0"/>
              <a:t> </a:t>
            </a:r>
          </a:p>
          <a:p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5379F25-092F-984D-8E7F-B1AA7BB5ECAC}"/>
              </a:ext>
            </a:extLst>
          </p:cNvPr>
          <p:cNvSpPr txBox="1"/>
          <p:nvPr/>
        </p:nvSpPr>
        <p:spPr>
          <a:xfrm rot="16200000">
            <a:off x="7914965" y="1331051"/>
            <a:ext cx="84056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J. Hey</a:t>
            </a:r>
          </a:p>
        </p:txBody>
      </p:sp>
      <p:sp>
        <p:nvSpPr>
          <p:cNvPr id="9" name="Pfeil: nach rechts 22">
            <a:extLst>
              <a:ext uri="{FF2B5EF4-FFF2-40B4-BE49-F238E27FC236}">
                <a16:creationId xmlns:a16="http://schemas.microsoft.com/office/drawing/2014/main" id="{4359285A-744C-4A42-9EC3-DA02A2B3B529}"/>
              </a:ext>
            </a:extLst>
          </p:cNvPr>
          <p:cNvSpPr/>
          <p:nvPr/>
        </p:nvSpPr>
        <p:spPr>
          <a:xfrm>
            <a:off x="2708994" y="2620613"/>
            <a:ext cx="282425" cy="131798"/>
          </a:xfrm>
          <a:prstGeom prst="rightArrow">
            <a:avLst>
              <a:gd name="adj1" fmla="val 50000"/>
              <a:gd name="adj2" fmla="val 62440"/>
            </a:avLst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C1AE532-8844-5441-B641-91A22BC2BF83}"/>
              </a:ext>
            </a:extLst>
          </p:cNvPr>
          <p:cNvSpPr txBox="1"/>
          <p:nvPr/>
        </p:nvSpPr>
        <p:spPr>
          <a:xfrm>
            <a:off x="628329" y="4369366"/>
            <a:ext cx="4624156" cy="1284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Diese Darreichungsform stellt ein unnötiges Risiko für die Zahngesundheit Ihres Kindes dar!</a:t>
            </a:r>
          </a:p>
          <a:p>
            <a:pPr>
              <a:spcBef>
                <a:spcPts val="1200"/>
              </a:spcBef>
            </a:pPr>
            <a:endParaRPr lang="de-DE" sz="18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8BC6151A-0F13-8F41-9E30-49EE0E2A42C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046059" y="1221178"/>
            <a:ext cx="3188984" cy="307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36F92276-D61E-5C4D-8AA7-BFF134367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7116" y="623773"/>
            <a:ext cx="1522205" cy="1874035"/>
          </a:xfrm>
          <a:prstGeom prst="rect">
            <a:avLst/>
          </a:prstGeom>
          <a:ln>
            <a:noFill/>
          </a:ln>
          <a:effectLst>
            <a:outerShdw blurRad="50800" dist="381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Grafik 20" descr="Daumen hoch-Zeichen mit einfarbiger Füllung">
            <a:extLst>
              <a:ext uri="{FF2B5EF4-FFF2-40B4-BE49-F238E27FC236}">
                <a16:creationId xmlns:a16="http://schemas.microsoft.com/office/drawing/2014/main" id="{6CAC2F54-B41F-B041-B084-51CFD468BE88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7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4633925" y="147308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200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C57C0-97FF-464E-B4BC-6CF9837ADDEB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</a:t>
            </a:fld>
            <a:endParaRPr lang="de-DE" sz="900" dirty="0"/>
          </a:p>
        </p:txBody>
      </p:sp>
      <p:sp>
        <p:nvSpPr>
          <p:cNvPr id="12" name="Titel 3">
            <a:extLst>
              <a:ext uri="{FF2B5EF4-FFF2-40B4-BE49-F238E27FC236}">
                <a16:creationId xmlns:a16="http://schemas.microsoft.com/office/drawing/2014/main" id="{21F823F2-A787-AB4A-BBCF-CCDA0005947B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7886700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Zahngesunde Ernährung –</a:t>
            </a:r>
            <a:b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die 2. Säule der Prophylaxe</a:t>
            </a:r>
          </a:p>
        </p:txBody>
      </p:sp>
    </p:spTree>
    <p:extLst>
      <p:ext uri="{BB962C8B-B14F-4D97-AF65-F5344CB8AC3E}">
        <p14:creationId xmlns:p14="http://schemas.microsoft.com/office/powerpoint/2010/main" val="3439394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1E3E4ECB-67C6-9049-B43C-628F0DDA79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897" t="2557" r="3229" b="68460"/>
          <a:stretch/>
        </p:blipFill>
        <p:spPr>
          <a:xfrm rot="20211816">
            <a:off x="6658327" y="1630557"/>
            <a:ext cx="2664929" cy="14872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20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872817" cy="89296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Konsistenz &amp; Verweildauer – wichtige Aspekte der zahngesunden Ernährung</a:t>
            </a:r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FD87A49A-E43A-C840-A7E7-029A57C56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474124"/>
            <a:ext cx="4485218" cy="3207943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Konsistenz</a:t>
            </a:r>
            <a:endParaRPr lang="de-DE" b="1" dirty="0"/>
          </a:p>
          <a:p>
            <a:pPr marL="0" indent="0">
              <a:spcBef>
                <a:spcPts val="1200"/>
              </a:spcBef>
              <a:buNone/>
            </a:pPr>
            <a:r>
              <a:rPr lang="de-DE" b="1" dirty="0"/>
              <a:t>Die Zähne möchten arbeiten!</a:t>
            </a:r>
          </a:p>
          <a:p>
            <a:pPr>
              <a:spcBef>
                <a:spcPts val="1200"/>
              </a:spcBef>
            </a:pPr>
            <a:r>
              <a:rPr lang="de-DE" dirty="0"/>
              <a:t>Feste Lebensmittel fördern durch verstärktes   Kauen die Speichelproduktion.</a:t>
            </a:r>
          </a:p>
          <a:p>
            <a:pPr>
              <a:spcBef>
                <a:spcPts val="1200"/>
              </a:spcBef>
            </a:pPr>
            <a:r>
              <a:rPr lang="de-DE" dirty="0"/>
              <a:t>Der Speichel kann nun seine Aufgaben übernehmen.</a:t>
            </a:r>
          </a:p>
          <a:p>
            <a:pPr>
              <a:spcBef>
                <a:spcPts val="1200"/>
              </a:spcBef>
            </a:pPr>
            <a:r>
              <a:rPr lang="de-DE" dirty="0"/>
              <a:t>Festes Kauen fördert auch die Kiefermuskulatur,</a:t>
            </a:r>
          </a:p>
          <a:p>
            <a:pPr>
              <a:spcBef>
                <a:spcPts val="1200"/>
              </a:spcBef>
            </a:pPr>
            <a:r>
              <a:rPr lang="de-DE" dirty="0"/>
              <a:t>weiche und klebrige Nahrung bleibt dagegen an und zwischen den Zähnen haften.</a:t>
            </a:r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  <a:p>
            <a:pPr marL="216000" indent="-216000">
              <a:spcBef>
                <a:spcPts val="1200"/>
              </a:spcBef>
              <a:buNone/>
            </a:pPr>
            <a:r>
              <a:rPr lang="de-DE" sz="1200" dirty="0"/>
              <a:t>  </a:t>
            </a:r>
            <a:endParaRPr lang="de-DE" sz="900" dirty="0">
              <a:solidFill>
                <a:srgbClr val="92D050"/>
              </a:solidFill>
            </a:endParaRPr>
          </a:p>
          <a:p>
            <a:pPr marL="216000" indent="-216000">
              <a:spcBef>
                <a:spcPts val="1200"/>
              </a:spcBef>
              <a:buNone/>
            </a:pPr>
            <a:r>
              <a:rPr lang="de-DE" sz="900" dirty="0">
                <a:solidFill>
                  <a:srgbClr val="92D050"/>
                </a:solidFill>
              </a:rPr>
              <a:t>  </a:t>
            </a:r>
          </a:p>
          <a:p>
            <a:pPr marL="0" indent="0">
              <a:buNone/>
            </a:pPr>
            <a:r>
              <a:rPr lang="de-DE" sz="800" dirty="0"/>
              <a:t> </a:t>
            </a:r>
          </a:p>
          <a:p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CC3BF3F-7E59-1D42-9EDA-816E2FB561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218" t="50475" r="10996" b="3892"/>
          <a:stretch/>
        </p:blipFill>
        <p:spPr>
          <a:xfrm rot="772336">
            <a:off x="6095311" y="2396584"/>
            <a:ext cx="2339163" cy="23700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9B0193F-586F-C84F-83A5-98BE3B9832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238" r="57117" b="1129"/>
          <a:stretch/>
        </p:blipFill>
        <p:spPr>
          <a:xfrm>
            <a:off x="5763740" y="1115132"/>
            <a:ext cx="2491128" cy="23417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10E5862-5F65-7A47-AD23-76597105FC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7117" b="60784"/>
          <a:stretch/>
        </p:blipFill>
        <p:spPr>
          <a:xfrm>
            <a:off x="4615145" y="1973107"/>
            <a:ext cx="2491128" cy="20124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371CE8D9-585D-8F48-A952-06A4D2FF767E}"/>
              </a:ext>
            </a:extLst>
          </p:cNvPr>
          <p:cNvSpPr txBox="1"/>
          <p:nvPr/>
        </p:nvSpPr>
        <p:spPr>
          <a:xfrm rot="16200000">
            <a:off x="8280000" y="3600000"/>
            <a:ext cx="137240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Illustration: Pokorny Design</a:t>
            </a:r>
          </a:p>
        </p:txBody>
      </p:sp>
    </p:spTree>
    <p:extLst>
      <p:ext uri="{BB962C8B-B14F-4D97-AF65-F5344CB8AC3E}">
        <p14:creationId xmlns:p14="http://schemas.microsoft.com/office/powerpoint/2010/main" val="4289340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21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872817" cy="89296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Konsistenz &amp; Verweildauer – wichtige Aspekte der zahngesunden Ernährung</a:t>
            </a:r>
          </a:p>
        </p:txBody>
      </p:sp>
      <p:sp>
        <p:nvSpPr>
          <p:cNvPr id="16" name="Inhaltsplatzhalter 3">
            <a:extLst>
              <a:ext uri="{FF2B5EF4-FFF2-40B4-BE49-F238E27FC236}">
                <a16:creationId xmlns:a16="http://schemas.microsoft.com/office/drawing/2014/main" id="{FD87A49A-E43A-C840-A7E7-029A57C568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474124"/>
            <a:ext cx="5084857" cy="3597310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Verweildauer</a:t>
            </a:r>
            <a:endParaRPr lang="de-DE" b="1" dirty="0"/>
          </a:p>
          <a:p>
            <a:pPr marL="0" indent="0">
              <a:spcBef>
                <a:spcPts val="1200"/>
              </a:spcBef>
              <a:buNone/>
            </a:pPr>
            <a:r>
              <a:rPr lang="de-DE" b="1" dirty="0"/>
              <a:t>Die Zeit spielt eine wichtig Rolle!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de-DE" dirty="0"/>
              <a:t>Die </a:t>
            </a:r>
            <a:r>
              <a:rPr lang="de-DE" b="1" dirty="0">
                <a:solidFill>
                  <a:srgbClr val="009DE1"/>
                </a:solidFill>
              </a:rPr>
              <a:t>E</a:t>
            </a:r>
            <a:r>
              <a:rPr lang="de-DE" b="1" dirty="0"/>
              <a:t>arly</a:t>
            </a:r>
            <a:r>
              <a:rPr lang="de-DE" b="1" dirty="0">
                <a:solidFill>
                  <a:srgbClr val="009DE1"/>
                </a:solidFill>
              </a:rPr>
              <a:t> </a:t>
            </a:r>
            <a:r>
              <a:rPr lang="de-DE" b="1" dirty="0" err="1">
                <a:solidFill>
                  <a:srgbClr val="009DE1"/>
                </a:solidFill>
              </a:rPr>
              <a:t>C</a:t>
            </a:r>
            <a:r>
              <a:rPr lang="de-DE" b="1" dirty="0" err="1"/>
              <a:t>hildhood</a:t>
            </a:r>
            <a:r>
              <a:rPr lang="de-DE" b="1" dirty="0">
                <a:solidFill>
                  <a:srgbClr val="009DE1"/>
                </a:solidFill>
              </a:rPr>
              <a:t> C</a:t>
            </a:r>
            <a:r>
              <a:rPr lang="de-DE" b="1" dirty="0"/>
              <a:t>aries</a:t>
            </a:r>
            <a:r>
              <a:rPr lang="de-DE" b="1" dirty="0">
                <a:solidFill>
                  <a:srgbClr val="009DE1"/>
                </a:solidFill>
              </a:rPr>
              <a:t> (ECC) </a:t>
            </a:r>
            <a:r>
              <a:rPr lang="de-DE" dirty="0"/>
              <a:t>wird gefördert durch: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unkontrolliertes Trinken von süßen Getränken aus           der </a:t>
            </a:r>
            <a:r>
              <a:rPr lang="de-DE" dirty="0" err="1"/>
              <a:t>Nuckelflasche</a:t>
            </a:r>
            <a:r>
              <a:rPr lang="de-DE" dirty="0"/>
              <a:t> oder Schnabeltasse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süße Getränke in der Nacht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nächtliches Stillen über das erste Lebensjahr hinaus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Gabe von weicher oder klebriger Nahrung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Kinder können ab dem 1. Lebensjahr aus dem        Becher trinken!</a:t>
            </a:r>
          </a:p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 </a:t>
            </a:r>
          </a:p>
          <a:p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B16A86B-B35E-0C45-B13A-0533F63D32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6" r="10149"/>
          <a:stretch/>
        </p:blipFill>
        <p:spPr>
          <a:xfrm flipH="1">
            <a:off x="5652000" y="2736000"/>
            <a:ext cx="2159873" cy="18548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D0EC867-FD31-654D-95F6-4954A984CF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30" t="15735" r="14515" b="8566"/>
          <a:stretch/>
        </p:blipFill>
        <p:spPr>
          <a:xfrm>
            <a:off x="5652000" y="1235962"/>
            <a:ext cx="2146781" cy="14218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20678FC-6733-D94E-869A-F42A740723F5}"/>
              </a:ext>
            </a:extLst>
          </p:cNvPr>
          <p:cNvSpPr txBox="1"/>
          <p:nvPr/>
        </p:nvSpPr>
        <p:spPr>
          <a:xfrm rot="16200000">
            <a:off x="6949465" y="3621459"/>
            <a:ext cx="19094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Archiv LAGZ Bayern</a:t>
            </a:r>
          </a:p>
        </p:txBody>
      </p:sp>
    </p:spTree>
    <p:extLst>
      <p:ext uri="{BB962C8B-B14F-4D97-AF65-F5344CB8AC3E}">
        <p14:creationId xmlns:p14="http://schemas.microsoft.com/office/powerpoint/2010/main" val="2078457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22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de-DE" dirty="0">
                <a:solidFill>
                  <a:srgbClr val="009DE1"/>
                </a:solidFill>
              </a:rPr>
              <a:t>Es ist nicht schwer – und bleibt lecker</a:t>
            </a:r>
            <a:br>
              <a:rPr lang="de-DE" dirty="0">
                <a:solidFill>
                  <a:srgbClr val="009DE1"/>
                </a:solidFill>
              </a:rPr>
            </a:br>
            <a:endParaRPr lang="de-DE" dirty="0">
              <a:solidFill>
                <a:srgbClr val="009DE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20678FC-6733-D94E-869A-F42A740723F5}"/>
              </a:ext>
            </a:extLst>
          </p:cNvPr>
          <p:cNvSpPr txBox="1"/>
          <p:nvPr/>
        </p:nvSpPr>
        <p:spPr>
          <a:xfrm rot="16200000">
            <a:off x="7956000" y="3384000"/>
            <a:ext cx="19094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Fotos: Dr. J.  Hey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93157DF-915D-044D-95BC-5DD77E841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400" y="880632"/>
            <a:ext cx="3327246" cy="3466800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850A2B5-5A5F-E345-BFFB-2A80B5832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7959" y="273844"/>
            <a:ext cx="1522205" cy="187403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Grafik 14" descr="Daumen hoch-Zeichen mit einfarbiger Füllung">
            <a:extLst>
              <a:ext uri="{FF2B5EF4-FFF2-40B4-BE49-F238E27FC236}">
                <a16:creationId xmlns:a16="http://schemas.microsoft.com/office/drawing/2014/main" id="{ED085F7D-D9F1-5C44-BAA1-9876ADCC10BA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4768" y="953820"/>
            <a:ext cx="914400" cy="9144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033B351-BAD6-6743-BC50-8F61FCFB8A5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587" t="45" r="4831" b="431"/>
          <a:stretch/>
        </p:blipFill>
        <p:spPr>
          <a:xfrm>
            <a:off x="708054" y="1375284"/>
            <a:ext cx="2378387" cy="2477497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6165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Haben Sie noch Fragen?</a:t>
            </a:r>
            <a:br>
              <a:rPr lang="de-DE" dirty="0"/>
            </a:br>
            <a:endParaRPr lang="de-DE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2C96C6F-60FF-0C43-B5C4-30DBAFC8A10C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23</a:t>
            </a:fld>
            <a:endParaRPr lang="de-DE" sz="900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7A6AF50-F408-7948-A5FF-6B7B185336A3}"/>
              </a:ext>
            </a:extLst>
          </p:cNvPr>
          <p:cNvGrpSpPr/>
          <p:nvPr/>
        </p:nvGrpSpPr>
        <p:grpSpPr>
          <a:xfrm>
            <a:off x="2821252" y="2571750"/>
            <a:ext cx="1376609" cy="1421946"/>
            <a:chOff x="1883404" y="2571750"/>
            <a:chExt cx="1376609" cy="1421946"/>
          </a:xfrm>
        </p:grpSpPr>
        <p:sp>
          <p:nvSpPr>
            <p:cNvPr id="6" name="Abgerundetes Rechteck 5">
              <a:extLst>
                <a:ext uri="{FF2B5EF4-FFF2-40B4-BE49-F238E27FC236}">
                  <a16:creationId xmlns:a16="http://schemas.microsoft.com/office/drawing/2014/main" id="{F8B05B43-C22F-DC4E-8A4C-7D853CBEBED2}"/>
                </a:ext>
              </a:extLst>
            </p:cNvPr>
            <p:cNvSpPr/>
            <p:nvPr/>
          </p:nvSpPr>
          <p:spPr>
            <a:xfrm>
              <a:off x="1883404" y="2571750"/>
              <a:ext cx="1376609" cy="1410115"/>
            </a:xfrm>
            <a:prstGeom prst="roundRect">
              <a:avLst/>
            </a:prstGeom>
            <a:solidFill>
              <a:schemeClr val="bg1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3C0839E-FE16-B84B-BB15-9E55D09A16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5319" b="96809" l="5556" r="95216"/>
                      </a14:imgEffect>
                    </a14:imgLayer>
                  </a14:imgProps>
                </a:ext>
              </a:extLst>
            </a:blip>
            <a:srcRect l="6113" t="7744" r="4615" b="3309"/>
            <a:stretch/>
          </p:blipFill>
          <p:spPr>
            <a:xfrm>
              <a:off x="2024612" y="2784922"/>
              <a:ext cx="1197705" cy="1208774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</p:spPr>
        </p:pic>
        <p:sp>
          <p:nvSpPr>
            <p:cNvPr id="8" name="Abgerundetes Rechteck 7">
              <a:extLst>
                <a:ext uri="{FF2B5EF4-FFF2-40B4-BE49-F238E27FC236}">
                  <a16:creationId xmlns:a16="http://schemas.microsoft.com/office/drawing/2014/main" id="{1A6AA3B9-A586-424C-9718-0AE816270FFB}"/>
                </a:ext>
              </a:extLst>
            </p:cNvPr>
            <p:cNvSpPr/>
            <p:nvPr/>
          </p:nvSpPr>
          <p:spPr>
            <a:xfrm>
              <a:off x="1883404" y="2572512"/>
              <a:ext cx="1376609" cy="1410115"/>
            </a:xfrm>
            <a:prstGeom prst="roundRect">
              <a:avLst/>
            </a:prstGeom>
            <a:noFill/>
            <a:ln w="31750">
              <a:solidFill>
                <a:srgbClr val="009DE1"/>
              </a:solidFill>
            </a:ln>
            <a:effectLst>
              <a:reflection blurRad="6350" stA="81000" endPos="5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821703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E0D0018E-F7B3-744D-BD58-1BE9FCA310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" contrast="-8000"/>
                    </a14:imgEffect>
                  </a14:imgLayer>
                </a14:imgProps>
              </a:ext>
            </a:extLst>
          </a:blip>
          <a:srcRect l="3307"/>
          <a:stretch/>
        </p:blipFill>
        <p:spPr>
          <a:xfrm>
            <a:off x="5040000" y="1230000"/>
            <a:ext cx="4258582" cy="30909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Denken Sie daran …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F2C0E5-3960-7445-9513-92280ED23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4411349" cy="2897982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Zwischenmahlzeiten:</a:t>
            </a:r>
          </a:p>
          <a:p>
            <a:pPr marL="432000" indent="-216000">
              <a:spcBef>
                <a:spcPts val="0"/>
              </a:spcBef>
            </a:pPr>
            <a:r>
              <a:rPr lang="de-DE" dirty="0"/>
              <a:t>So häufig wie nötig – so selten wie möglich!</a:t>
            </a:r>
          </a:p>
          <a:p>
            <a:pPr marL="432000" indent="-216000">
              <a:spcBef>
                <a:spcPts val="600"/>
              </a:spcBef>
            </a:pP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Kurze Verweildauer und knackige </a:t>
            </a:r>
            <a:r>
              <a:rPr lang="de-DE" sz="1800" dirty="0"/>
              <a:t>Konsistenz</a:t>
            </a:r>
            <a:endParaRPr lang="de-DE" dirty="0"/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Kariesbakterien</a:t>
            </a:r>
            <a:r>
              <a:rPr lang="de-DE" dirty="0"/>
              <a:t> sind nicht wählerisch.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Verdünnte Säure</a:t>
            </a:r>
            <a:r>
              <a:rPr lang="de-DE" dirty="0"/>
              <a:t> (Schorle!) bleibt              dennoch Säure.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Steter Tropfen</a:t>
            </a:r>
            <a:r>
              <a:rPr lang="de-DE" dirty="0"/>
              <a:t> höhlt den Zahn.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Saures und Süßes </a:t>
            </a:r>
            <a:r>
              <a:rPr lang="de-DE" dirty="0"/>
              <a:t>–                                             unsere Zähne mögen beides nicht!</a:t>
            </a:r>
          </a:p>
          <a:p>
            <a:pPr marL="0" indent="0">
              <a:spcBef>
                <a:spcPts val="1400"/>
              </a:spcBef>
              <a:buNone/>
            </a:pPr>
            <a:endParaRPr lang="de-DE" b="1" dirty="0">
              <a:solidFill>
                <a:srgbClr val="00B0F0"/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C494FA-5697-594E-A396-04AA752F2E9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24</a:t>
            </a:fld>
            <a:endParaRPr lang="de-DE" sz="9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CF809C9-CD83-E34E-B42B-CAABFE26A6D8}"/>
              </a:ext>
            </a:extLst>
          </p:cNvPr>
          <p:cNvSpPr txBox="1"/>
          <p:nvPr/>
        </p:nvSpPr>
        <p:spPr>
          <a:xfrm rot="16200000">
            <a:off x="8431050" y="1614675"/>
            <a:ext cx="108039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©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vitapix</a:t>
            </a:r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 –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Fotolia.com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57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C57C0-97FF-464E-B4BC-6CF9837ADDEB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3</a:t>
            </a:fld>
            <a:endParaRPr lang="de-DE" sz="9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1E7A09A-DC05-8B43-95D2-D270AF16B7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5061" y="1369219"/>
            <a:ext cx="3835107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700" b="1" dirty="0">
                <a:solidFill>
                  <a:srgbClr val="009DE1"/>
                </a:solidFill>
              </a:rPr>
              <a:t>Ein gesunder Tag?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5C43ACE-53A6-F54C-BC6E-681D264ED2E1}"/>
              </a:ext>
            </a:extLst>
          </p:cNvPr>
          <p:cNvSpPr txBox="1"/>
          <p:nvPr/>
        </p:nvSpPr>
        <p:spPr>
          <a:xfrm rot="16200000">
            <a:off x="-203211" y="3815704"/>
            <a:ext cx="65891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Foto: Dr. J. Hey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471DD67-66A6-3241-A7CF-D45B2E45A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4857448" cy="42859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03628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700" dirty="0"/>
              <a:t>Themenschwerpunkte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A0EB00F3-D11E-A346-AD0B-C3266AF91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4468283" cy="3263504"/>
          </a:xfrm>
        </p:spPr>
        <p:txBody>
          <a:bodyPr>
            <a:noAutofit/>
          </a:bodyPr>
          <a:lstStyle/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Zucker</a:t>
            </a:r>
            <a:r>
              <a:rPr lang="de-DE" dirty="0">
                <a:solidFill>
                  <a:srgbClr val="92D050"/>
                </a:solidFill>
              </a:rPr>
              <a:t> </a:t>
            </a:r>
            <a:r>
              <a:rPr lang="de-DE" dirty="0"/>
              <a:t>– die tägliche Versuchung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Speichel ist wichtig!</a:t>
            </a:r>
            <a:r>
              <a:rPr lang="de-DE" dirty="0">
                <a:solidFill>
                  <a:srgbClr val="92D050"/>
                </a:solidFill>
              </a:rPr>
              <a:t> </a:t>
            </a:r>
            <a:endParaRPr lang="de-DE" dirty="0"/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Zuckermanagement</a:t>
            </a:r>
            <a:r>
              <a:rPr lang="de-DE" dirty="0"/>
              <a:t> – der intelligente Umgang mit den Zwischenmahlzeiten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Säurehaltige Lebensmittel                            </a:t>
            </a:r>
            <a:r>
              <a:rPr lang="de-DE" dirty="0"/>
              <a:t>Saures macht lustig – ein schlechter Scherz       für unsere Zähne</a:t>
            </a:r>
          </a:p>
          <a:p>
            <a:pPr marL="216000" indent="-216000">
              <a:spcBef>
                <a:spcPts val="1200"/>
              </a:spcBef>
            </a:pPr>
            <a:r>
              <a:rPr lang="de-DE" b="1" dirty="0">
                <a:solidFill>
                  <a:srgbClr val="009DE1"/>
                </a:solidFill>
              </a:rPr>
              <a:t>Konsistenz &amp; Verweildauer </a:t>
            </a:r>
            <a:r>
              <a:rPr lang="de-DE" dirty="0"/>
              <a:t>–                wichtige Aspekte der zahngesunden Ernährung</a:t>
            </a:r>
          </a:p>
          <a:p>
            <a:pPr marL="216000" indent="-216000">
              <a:spcBef>
                <a:spcPts val="1200"/>
              </a:spcBef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sz="1600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315962C-9643-8D46-A62B-A6E8E9EC19B9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4</a:t>
            </a:fld>
            <a:endParaRPr lang="de-DE" sz="9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9109E9E-55F9-E647-950D-77EB23C5AC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7" r="-1157"/>
          <a:stretch/>
        </p:blipFill>
        <p:spPr>
          <a:xfrm>
            <a:off x="5040000" y="1224000"/>
            <a:ext cx="4216722" cy="277226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C470A82F-7F58-A64F-84A8-B16BA468C702}"/>
              </a:ext>
            </a:extLst>
          </p:cNvPr>
          <p:cNvSpPr txBox="1"/>
          <p:nvPr/>
        </p:nvSpPr>
        <p:spPr>
          <a:xfrm rot="16200000">
            <a:off x="8421498" y="1634675"/>
            <a:ext cx="1234655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master1305 -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www.freepik.com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1188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3844"/>
            <a:ext cx="5625394" cy="892969"/>
          </a:xfrm>
        </p:spPr>
        <p:txBody>
          <a:bodyPr>
            <a:noAutofit/>
          </a:bodyPr>
          <a:lstStyle/>
          <a:p>
            <a:r>
              <a:rPr lang="de-DE" dirty="0"/>
              <a:t>Zucker – die tägliche Versuchung</a:t>
            </a:r>
            <a:br>
              <a:rPr lang="de-DE" dirty="0"/>
            </a:b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369219"/>
            <a:ext cx="8151906" cy="3878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DE" b="1" dirty="0">
                <a:solidFill>
                  <a:srgbClr val="009DE1"/>
                </a:solidFill>
              </a:rPr>
              <a:t>Zucker im Alltag</a:t>
            </a: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5</a:t>
            </a:fld>
            <a:endParaRPr lang="de-DE" sz="9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B858F87-C380-E446-B967-0C3061B439B7}"/>
              </a:ext>
            </a:extLst>
          </p:cNvPr>
          <p:cNvSpPr txBox="1"/>
          <p:nvPr/>
        </p:nvSpPr>
        <p:spPr>
          <a:xfrm rot="16200000">
            <a:off x="7835623" y="1729250"/>
            <a:ext cx="2496095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B. Hermann, Dr. J. Hey</a:t>
            </a:r>
          </a:p>
          <a:p>
            <a:endParaRPr lang="de-DE" dirty="0"/>
          </a:p>
        </p:txBody>
      </p:sp>
      <p:pic>
        <p:nvPicPr>
          <p:cNvPr id="13" name="Grafik 12" descr="Ein Bild, das drinnen, süß, mehrere enthält.&#10;&#10;Automatisch generierte Beschreibung">
            <a:extLst>
              <a:ext uri="{FF2B5EF4-FFF2-40B4-BE49-F238E27FC236}">
                <a16:creationId xmlns:a16="http://schemas.microsoft.com/office/drawing/2014/main" id="{B614C035-6F45-8746-B5E5-C6400EE0E03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000" y="1591953"/>
            <a:ext cx="2808000" cy="2808000"/>
          </a:xfrm>
          <a:prstGeom prst="ellipse">
            <a:avLst/>
          </a:prstGeom>
          <a:ln w="38100">
            <a:solidFill>
              <a:srgbClr val="009DE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Kreis 7">
            <a:extLst>
              <a:ext uri="{FF2B5EF4-FFF2-40B4-BE49-F238E27FC236}">
                <a16:creationId xmlns:a16="http://schemas.microsoft.com/office/drawing/2014/main" id="{8F83E785-13BE-6344-815B-F20F29118528}"/>
              </a:ext>
            </a:extLst>
          </p:cNvPr>
          <p:cNvSpPr/>
          <p:nvPr/>
        </p:nvSpPr>
        <p:spPr>
          <a:xfrm rot="20983036">
            <a:off x="6784622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15E05AB0-72AF-C846-88EA-E177A6AD2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4800" y="1591200"/>
            <a:ext cx="2808000" cy="2808000"/>
          </a:xfrm>
          <a:prstGeom prst="ellipse">
            <a:avLst/>
          </a:prstGeom>
          <a:ln w="38100" cap="rnd" cmpd="sng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84743FC-81BB-674A-8D8F-8D044CDF1EC6}"/>
              </a:ext>
            </a:extLst>
          </p:cNvPr>
          <p:cNvGrpSpPr/>
          <p:nvPr/>
        </p:nvGrpSpPr>
        <p:grpSpPr>
          <a:xfrm>
            <a:off x="6731000" y="82478"/>
            <a:ext cx="1543756" cy="1874035"/>
            <a:chOff x="6719711" y="71189"/>
            <a:chExt cx="1543756" cy="1874035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7E397904-D316-F544-A34F-E6273BAE5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ACD438CB-5722-034B-874D-FAB0F32AEDD0}"/>
                </a:ext>
              </a:extLst>
            </p:cNvPr>
            <p:cNvSpPr txBox="1"/>
            <p:nvPr/>
          </p:nvSpPr>
          <p:spPr>
            <a:xfrm>
              <a:off x="6829778" y="1029413"/>
              <a:ext cx="1433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Vorsicht:</a:t>
              </a:r>
            </a:p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Zuckerfalle</a:t>
              </a:r>
            </a:p>
          </p:txBody>
        </p:sp>
      </p:grpSp>
      <p:sp>
        <p:nvSpPr>
          <p:cNvPr id="14" name="Inhaltsplatzhalter 3">
            <a:extLst>
              <a:ext uri="{FF2B5EF4-FFF2-40B4-BE49-F238E27FC236}">
                <a16:creationId xmlns:a16="http://schemas.microsoft.com/office/drawing/2014/main" id="{735AE2F5-03C3-B146-B3E0-8DB1D547AF54}"/>
              </a:ext>
            </a:extLst>
          </p:cNvPr>
          <p:cNvSpPr txBox="1">
            <a:spLocks/>
          </p:cNvSpPr>
          <p:nvPr/>
        </p:nvSpPr>
        <p:spPr>
          <a:xfrm>
            <a:off x="3942144" y="3807459"/>
            <a:ext cx="1666290" cy="882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Enthält versteckten Zucker!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94423DB6-96C5-A44B-8369-EA07529E949A}"/>
              </a:ext>
            </a:extLst>
          </p:cNvPr>
          <p:cNvSpPr txBox="1">
            <a:spLocks/>
          </p:cNvSpPr>
          <p:nvPr/>
        </p:nvSpPr>
        <p:spPr>
          <a:xfrm>
            <a:off x="191426" y="3807459"/>
            <a:ext cx="1209115" cy="973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Enthält eindeutig viel Zucker.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208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A979BFA2-0338-1543-9459-11CBFCF6E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000" y="1222587"/>
            <a:ext cx="3569386" cy="32322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884106" cy="892969"/>
          </a:xfrm>
        </p:spPr>
        <p:txBody>
          <a:bodyPr>
            <a:noAutofit/>
          </a:bodyPr>
          <a:lstStyle/>
          <a:p>
            <a:r>
              <a:rPr lang="de-DE" dirty="0"/>
              <a:t>Zucker – die tägliche Versuchung</a:t>
            </a:r>
            <a:br>
              <a:rPr lang="de-DE" dirty="0"/>
            </a:b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01D31BA-9F17-CE4E-93B1-CDF13E809D40}"/>
              </a:ext>
            </a:extLst>
          </p:cNvPr>
          <p:cNvSpPr txBox="1"/>
          <p:nvPr/>
        </p:nvSpPr>
        <p:spPr>
          <a:xfrm rot="16200000">
            <a:off x="8315801" y="4068656"/>
            <a:ext cx="79586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Jenny Hey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E3B58EC-3BC3-9048-8231-5C366331B6AC}"/>
              </a:ext>
            </a:extLst>
          </p:cNvPr>
          <p:cNvSpPr/>
          <p:nvPr/>
        </p:nvSpPr>
        <p:spPr>
          <a:xfrm>
            <a:off x="5856316" y="2026918"/>
            <a:ext cx="1069571" cy="287209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225572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Versteckte Zucker im Alltag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Versteckte Zucker schmeckt man nicht. 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Zucker dienen als Konservierungsmittel und Geschmacksverstärker.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Wir nehmen Zucker auf, ohne es zu wissen.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Viele Fertigprodukte (auch Kinderfertigtees) enthalten Zucker.</a:t>
            </a:r>
          </a:p>
          <a:p>
            <a:pPr marL="216000" indent="-216000" defTabSz="180000">
              <a:spcBef>
                <a:spcPts val="1200"/>
              </a:spcBef>
              <a:buNone/>
              <a:tabLst>
                <a:tab pos="360000" algn="ctr"/>
              </a:tabLst>
            </a:pPr>
            <a:r>
              <a:rPr lang="de-DE" sz="1600" b="1" dirty="0"/>
              <a:t>				</a:t>
            </a:r>
            <a:endParaRPr lang="de-DE" sz="1600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1F3A2F3-B7B8-7A47-A91E-6470BCAEF94E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6</a:t>
            </a:fld>
            <a:endParaRPr lang="de-DE" sz="9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A7A11AE-0756-A447-88CD-2CFFFCE5A264}"/>
              </a:ext>
            </a:extLst>
          </p:cNvPr>
          <p:cNvSpPr/>
          <p:nvPr/>
        </p:nvSpPr>
        <p:spPr>
          <a:xfrm>
            <a:off x="6317673" y="2739046"/>
            <a:ext cx="1776976" cy="1101436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Kreis 29">
            <a:extLst>
              <a:ext uri="{FF2B5EF4-FFF2-40B4-BE49-F238E27FC236}">
                <a16:creationId xmlns:a16="http://schemas.microsoft.com/office/drawing/2014/main" id="{80A1D127-D106-5041-BBD3-2AC27EDE26F2}"/>
              </a:ext>
            </a:extLst>
          </p:cNvPr>
          <p:cNvSpPr/>
          <p:nvPr/>
        </p:nvSpPr>
        <p:spPr>
          <a:xfrm rot="20983036">
            <a:off x="6784622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E6C17A4-4331-A848-9145-7E1A33FB2D23}"/>
              </a:ext>
            </a:extLst>
          </p:cNvPr>
          <p:cNvSpPr/>
          <p:nvPr/>
        </p:nvSpPr>
        <p:spPr>
          <a:xfrm>
            <a:off x="5856316" y="2026918"/>
            <a:ext cx="1069571" cy="287209"/>
          </a:xfrm>
          <a:prstGeom prst="ellipse">
            <a:avLst/>
          </a:prstGeom>
          <a:noFill/>
          <a:ln w="190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B5F8F93-3F57-0C47-B6DF-C21AEE4BA206}"/>
              </a:ext>
            </a:extLst>
          </p:cNvPr>
          <p:cNvSpPr/>
          <p:nvPr/>
        </p:nvSpPr>
        <p:spPr>
          <a:xfrm>
            <a:off x="6317673" y="2739046"/>
            <a:ext cx="1776976" cy="1101436"/>
          </a:xfrm>
          <a:prstGeom prst="ellipse">
            <a:avLst/>
          </a:prstGeom>
          <a:noFill/>
          <a:ln w="190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D2A05753-61DB-1843-8289-999EEA8DE536}"/>
              </a:ext>
            </a:extLst>
          </p:cNvPr>
          <p:cNvGrpSpPr/>
          <p:nvPr/>
        </p:nvGrpSpPr>
        <p:grpSpPr>
          <a:xfrm>
            <a:off x="6732000" y="115200"/>
            <a:ext cx="1585544" cy="1874035"/>
            <a:chOff x="6719711" y="71189"/>
            <a:chExt cx="1585544" cy="1874035"/>
          </a:xfrm>
        </p:grpSpPr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32F268AF-9004-3A48-9E90-013BE9E72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1B6EC568-29B5-9D48-8010-BA9245703F2F}"/>
                </a:ext>
              </a:extLst>
            </p:cNvPr>
            <p:cNvSpPr txBox="1"/>
            <p:nvPr/>
          </p:nvSpPr>
          <p:spPr>
            <a:xfrm>
              <a:off x="6719711" y="841978"/>
              <a:ext cx="158554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              Versteckte Zucker werden meist unbewusst konsumiert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0556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271254"/>
            <a:ext cx="3430346" cy="423420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„Zuckerfrei“ bedeutet</a:t>
            </a:r>
          </a:p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nicht</a:t>
            </a:r>
            <a:r>
              <a:rPr lang="de-DE" dirty="0"/>
              <a:t> komplett </a:t>
            </a:r>
            <a:r>
              <a:rPr lang="de-DE" b="1" dirty="0">
                <a:solidFill>
                  <a:srgbClr val="009DE1"/>
                </a:solidFill>
              </a:rPr>
              <a:t>frei</a:t>
            </a:r>
            <a:r>
              <a:rPr lang="de-DE" dirty="0"/>
              <a:t> </a:t>
            </a:r>
            <a:r>
              <a:rPr lang="de-DE" b="1" dirty="0">
                <a:solidFill>
                  <a:srgbClr val="009DE1"/>
                </a:solidFill>
              </a:rPr>
              <a:t>von</a:t>
            </a:r>
            <a:r>
              <a:rPr lang="de-DE" dirty="0"/>
              <a:t> </a:t>
            </a:r>
            <a:r>
              <a:rPr lang="de-DE" b="1" dirty="0">
                <a:solidFill>
                  <a:srgbClr val="009DE1"/>
                </a:solidFill>
              </a:rPr>
              <a:t>Zucker!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Eine gewisse Grammzahl an Zucker ist zulässig.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Es können zudem z.B. Honig, Sirup oder Traubenzucker enthalten sein.</a:t>
            </a:r>
          </a:p>
          <a:p>
            <a:pPr marL="216000" indent="-216000">
              <a:spcBef>
                <a:spcPts val="600"/>
              </a:spcBef>
            </a:pPr>
            <a:endParaRPr lang="de-DE" dirty="0"/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7</a:t>
            </a:fld>
            <a:endParaRPr lang="de-DE" sz="900" dirty="0"/>
          </a:p>
        </p:txBody>
      </p:sp>
      <p:sp>
        <p:nvSpPr>
          <p:cNvPr id="12" name="Inhaltsplatzhalter 4">
            <a:extLst>
              <a:ext uri="{FF2B5EF4-FFF2-40B4-BE49-F238E27FC236}">
                <a16:creationId xmlns:a16="http://schemas.microsoft.com/office/drawing/2014/main" id="{F6C141C9-1D98-D94F-8FE2-626A086FFE02}"/>
              </a:ext>
            </a:extLst>
          </p:cNvPr>
          <p:cNvSpPr txBox="1">
            <a:spLocks/>
          </p:cNvSpPr>
          <p:nvPr/>
        </p:nvSpPr>
        <p:spPr>
          <a:xfrm>
            <a:off x="5758537" y="1375142"/>
            <a:ext cx="3385464" cy="3796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„Ohne Zuckerzusatz“</a:t>
            </a:r>
          </a:p>
          <a:p>
            <a:pPr marL="216000" indent="-216000">
              <a:lnSpc>
                <a:spcPct val="100000"/>
              </a:lnSpc>
              <a:spcBef>
                <a:spcPts val="600"/>
              </a:spcBef>
            </a:pP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Hier wurde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kein Zucker </a:t>
            </a: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zugesetzt.</a:t>
            </a:r>
          </a:p>
          <a:p>
            <a:pPr marL="216000" indent="-216000">
              <a:lnSpc>
                <a:spcPct val="100000"/>
              </a:lnSpc>
              <a:spcBef>
                <a:spcPts val="600"/>
              </a:spcBef>
            </a:pP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Produkt kann aber </a:t>
            </a:r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von Natur aus Zucker enthalten.</a:t>
            </a:r>
          </a:p>
        </p:txBody>
      </p:sp>
      <p:pic>
        <p:nvPicPr>
          <p:cNvPr id="14" name="Grafik 13" descr="Ein Bild, das Text enthält.&#10;&#10;Automatisch generierte Beschreibung">
            <a:extLst>
              <a:ext uri="{FF2B5EF4-FFF2-40B4-BE49-F238E27FC236}">
                <a16:creationId xmlns:a16="http://schemas.microsoft.com/office/drawing/2014/main" id="{9C166F32-D92F-2645-A4BB-CF6EC9D2C6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95000"/>
                    </a14:imgEffect>
                    <a14:imgEffect>
                      <a14:brightnessContrast bright="8000"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202" y="1368000"/>
            <a:ext cx="1417922" cy="14179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18" descr="Ein Bild, das Text enthält.&#10;&#10;Automatisch generierte Beschreibung">
            <a:extLst>
              <a:ext uri="{FF2B5EF4-FFF2-40B4-BE49-F238E27FC236}">
                <a16:creationId xmlns:a16="http://schemas.microsoft.com/office/drawing/2014/main" id="{C9CBD994-7164-E04F-A910-7E234C9DF7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50000"/>
                    </a14:imgEffect>
                    <a14:imgEffect>
                      <a14:brightnessContrast bright="14000"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6228" y="1368000"/>
            <a:ext cx="1182350" cy="14212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15D1017C-BE8B-D747-BD57-1AFBE6E11E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100000"/>
                    </a14:imgEffect>
                    <a14:imgEffect>
                      <a14:colorTemperature colorTemp="7877"/>
                    </a14:imgEffect>
                    <a14:imgEffect>
                      <a14:saturation sat="103000"/>
                    </a14:imgEffect>
                    <a14:imgEffect>
                      <a14:brightnessContrast bright="20000" contrast="-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784" t="19318" r="8552" b="6175"/>
          <a:stretch/>
        </p:blipFill>
        <p:spPr>
          <a:xfrm rot="5400000">
            <a:off x="5821798" y="1422117"/>
            <a:ext cx="1435589" cy="13273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1239B5B5-3AF4-3B49-93C5-FAC26E01DC8B}"/>
              </a:ext>
            </a:extLst>
          </p:cNvPr>
          <p:cNvGrpSpPr/>
          <p:nvPr/>
        </p:nvGrpSpPr>
        <p:grpSpPr>
          <a:xfrm>
            <a:off x="680898" y="1409740"/>
            <a:ext cx="842527" cy="264589"/>
            <a:chOff x="3868241" y="2357076"/>
            <a:chExt cx="1776976" cy="1101436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99377E6-1275-4540-96ED-3EEE223CA3E8}"/>
                </a:ext>
              </a:extLst>
            </p:cNvPr>
            <p:cNvSpPr/>
            <p:nvPr/>
          </p:nvSpPr>
          <p:spPr>
            <a:xfrm>
              <a:off x="3868241" y="2357076"/>
              <a:ext cx="1776976" cy="1101436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12EA37C-4A2D-A248-9AE8-43DF5DA10AB0}"/>
                </a:ext>
              </a:extLst>
            </p:cNvPr>
            <p:cNvSpPr/>
            <p:nvPr/>
          </p:nvSpPr>
          <p:spPr>
            <a:xfrm>
              <a:off x="3868241" y="2357076"/>
              <a:ext cx="1776976" cy="1101436"/>
            </a:xfrm>
            <a:prstGeom prst="ellipse">
              <a:avLst/>
            </a:prstGeom>
            <a:no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149443D7-5DBE-3B4B-A808-56F92DE8147A}"/>
              </a:ext>
            </a:extLst>
          </p:cNvPr>
          <p:cNvGrpSpPr/>
          <p:nvPr/>
        </p:nvGrpSpPr>
        <p:grpSpPr>
          <a:xfrm>
            <a:off x="2165261" y="1950916"/>
            <a:ext cx="1409656" cy="442743"/>
            <a:chOff x="3868241" y="2357076"/>
            <a:chExt cx="1776976" cy="1101436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13D366B-398A-E649-8F69-1BAAAC9DA4BB}"/>
                </a:ext>
              </a:extLst>
            </p:cNvPr>
            <p:cNvSpPr/>
            <p:nvPr/>
          </p:nvSpPr>
          <p:spPr>
            <a:xfrm>
              <a:off x="3868241" y="2357076"/>
              <a:ext cx="1776976" cy="1101436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269B002-B86D-714F-8F51-6B47E643E6B9}"/>
                </a:ext>
              </a:extLst>
            </p:cNvPr>
            <p:cNvSpPr/>
            <p:nvPr/>
          </p:nvSpPr>
          <p:spPr>
            <a:xfrm>
              <a:off x="3868241" y="2357076"/>
              <a:ext cx="1776976" cy="1101436"/>
            </a:xfrm>
            <a:prstGeom prst="ellipse">
              <a:avLst/>
            </a:prstGeom>
            <a:no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Zucker – die tägliche Versuchung</a:t>
            </a:r>
            <a:br>
              <a:rPr lang="de-DE" dirty="0"/>
            </a:br>
            <a:endParaRPr lang="de-DE" dirty="0"/>
          </a:p>
        </p:txBody>
      </p: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D4466D4F-2AFC-2A44-87B2-DCD4D06F9DAE}"/>
              </a:ext>
            </a:extLst>
          </p:cNvPr>
          <p:cNvGrpSpPr/>
          <p:nvPr/>
        </p:nvGrpSpPr>
        <p:grpSpPr>
          <a:xfrm>
            <a:off x="6066645" y="2218605"/>
            <a:ext cx="986018" cy="203908"/>
            <a:chOff x="3868241" y="2357076"/>
            <a:chExt cx="1776976" cy="1101436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91E75E4-113A-0A46-BB04-A32C1F109788}"/>
                </a:ext>
              </a:extLst>
            </p:cNvPr>
            <p:cNvSpPr/>
            <p:nvPr/>
          </p:nvSpPr>
          <p:spPr>
            <a:xfrm>
              <a:off x="3868241" y="2357076"/>
              <a:ext cx="1776976" cy="1101436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2A62CEE-4154-DE42-B2A5-3F02E49B1FA7}"/>
                </a:ext>
              </a:extLst>
            </p:cNvPr>
            <p:cNvSpPr/>
            <p:nvPr/>
          </p:nvSpPr>
          <p:spPr>
            <a:xfrm>
              <a:off x="3868241" y="2357076"/>
              <a:ext cx="1776976" cy="1101436"/>
            </a:xfrm>
            <a:prstGeom prst="ellipse">
              <a:avLst/>
            </a:prstGeom>
            <a:noFill/>
            <a:ln w="190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0D1FF78E-D510-4B4C-B034-1F985AED02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47" y="1486550"/>
            <a:ext cx="1426083" cy="1824228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EAF3ECE9-2658-004B-8827-13F3D7693778}"/>
              </a:ext>
            </a:extLst>
          </p:cNvPr>
          <p:cNvSpPr txBox="1"/>
          <p:nvPr/>
        </p:nvSpPr>
        <p:spPr>
          <a:xfrm>
            <a:off x="3897924" y="2587598"/>
            <a:ext cx="1436826" cy="306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39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Gut zu wissen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1F07412C-08A5-E14F-B5FA-9AA12BEE8D0F}"/>
              </a:ext>
            </a:extLst>
          </p:cNvPr>
          <p:cNvSpPr txBox="1"/>
          <p:nvPr/>
        </p:nvSpPr>
        <p:spPr>
          <a:xfrm rot="16200000">
            <a:off x="206806" y="2371509"/>
            <a:ext cx="79586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J. Hey</a:t>
            </a:r>
          </a:p>
        </p:txBody>
      </p:sp>
    </p:spTree>
    <p:extLst>
      <p:ext uri="{BB962C8B-B14F-4D97-AF65-F5344CB8AC3E}">
        <p14:creationId xmlns:p14="http://schemas.microsoft.com/office/powerpoint/2010/main" val="2459627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271254"/>
            <a:ext cx="3430346" cy="3829798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de-DE" sz="1900" b="1" dirty="0">
                <a:solidFill>
                  <a:srgbClr val="009DE1"/>
                </a:solidFill>
              </a:rPr>
              <a:t>„</a:t>
            </a:r>
            <a:r>
              <a:rPr lang="de-DE" b="1" dirty="0">
                <a:solidFill>
                  <a:srgbClr val="009DE1"/>
                </a:solidFill>
              </a:rPr>
              <a:t>Zahnfreundlich“ 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Süßigkeiten oder Getränke mit diesem Qualitätszeichen </a:t>
            </a:r>
            <a:r>
              <a:rPr lang="de-DE" b="1" dirty="0">
                <a:solidFill>
                  <a:srgbClr val="009DE1"/>
                </a:solidFill>
              </a:rPr>
              <a:t>verursachen weder Karies noch Säureschäden an den Zähnen.           </a:t>
            </a:r>
            <a:endParaRPr lang="de-DE" sz="160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8</a:t>
            </a:fld>
            <a:endParaRPr lang="de-DE" sz="9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6794500" cy="892969"/>
          </a:xfrm>
        </p:spPr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dirty="0"/>
              <a:t>Zucker – die tägliche Versuchung</a:t>
            </a:r>
            <a:br>
              <a:rPr lang="de-DE" dirty="0"/>
            </a:br>
            <a:endParaRPr lang="de-DE" dirty="0"/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EFDDF3D7-E7EE-C04D-800A-CF07A21EBF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06" t="7951" r="13552" b="6056"/>
          <a:stretch/>
        </p:blipFill>
        <p:spPr>
          <a:xfrm>
            <a:off x="4964915" y="1328838"/>
            <a:ext cx="1361247" cy="1346184"/>
          </a:xfrm>
          <a:prstGeom prst="rect">
            <a:avLst/>
          </a:prstGeom>
        </p:spPr>
      </p:pic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48DA9DDB-0EFD-5842-BC68-2126B5E9328D}"/>
              </a:ext>
            </a:extLst>
          </p:cNvPr>
          <p:cNvGrpSpPr/>
          <p:nvPr/>
        </p:nvGrpSpPr>
        <p:grpSpPr>
          <a:xfrm>
            <a:off x="4663201" y="1172919"/>
            <a:ext cx="1917406" cy="1645043"/>
            <a:chOff x="4195429" y="3334130"/>
            <a:chExt cx="969033" cy="831385"/>
          </a:xfrm>
        </p:grpSpPr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DACE485D-D4AC-2543-A1D2-3C765046EB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6448" t="-212" b="78129"/>
            <a:stretch/>
          </p:blipFill>
          <p:spPr>
            <a:xfrm>
              <a:off x="5047693" y="3357141"/>
              <a:ext cx="116769" cy="174715"/>
            </a:xfrm>
            <a:prstGeom prst="rect">
              <a:avLst/>
            </a:prstGeom>
          </p:spPr>
        </p:pic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FB929265-7E4D-9143-A458-081ECA6781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88639"/>
                      </a14:imgEffect>
                    </a14:imgLayer>
                  </a14:imgProps>
                </a:ext>
              </a:extLst>
            </a:blip>
            <a:srcRect l="-11682" t="-2541" r="13987" b="-2541"/>
            <a:stretch/>
          </p:blipFill>
          <p:spPr>
            <a:xfrm>
              <a:off x="4195429" y="3334130"/>
              <a:ext cx="841796" cy="831385"/>
            </a:xfrm>
            <a:prstGeom prst="rect">
              <a:avLst/>
            </a:prstGeom>
          </p:spPr>
        </p:pic>
      </p:grpSp>
      <p:sp>
        <p:nvSpPr>
          <p:cNvPr id="34" name="Kreis 33">
            <a:extLst>
              <a:ext uri="{FF2B5EF4-FFF2-40B4-BE49-F238E27FC236}">
                <a16:creationId xmlns:a16="http://schemas.microsoft.com/office/drawing/2014/main" id="{EA0757D6-16F5-3040-B31D-2D72EF16B59C}"/>
              </a:ext>
            </a:extLst>
          </p:cNvPr>
          <p:cNvSpPr/>
          <p:nvPr/>
        </p:nvSpPr>
        <p:spPr>
          <a:xfrm rot="20983036">
            <a:off x="6784622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7380047C-6BFF-3F42-A203-7F87E357E4AA}"/>
              </a:ext>
            </a:extLst>
          </p:cNvPr>
          <p:cNvGrpSpPr/>
          <p:nvPr/>
        </p:nvGrpSpPr>
        <p:grpSpPr>
          <a:xfrm>
            <a:off x="6731000" y="82478"/>
            <a:ext cx="1543756" cy="1874035"/>
            <a:chOff x="6719711" y="71189"/>
            <a:chExt cx="1543756" cy="1874035"/>
          </a:xfrm>
        </p:grpSpPr>
        <p:pic>
          <p:nvPicPr>
            <p:cNvPr id="37" name="Grafik 36">
              <a:extLst>
                <a:ext uri="{FF2B5EF4-FFF2-40B4-BE49-F238E27FC236}">
                  <a16:creationId xmlns:a16="http://schemas.microsoft.com/office/drawing/2014/main" id="{52FB9010-63B9-5C46-AD96-CD9CF87BA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35AE0486-8830-F44F-911F-90CDB3BBEC7B}"/>
                </a:ext>
              </a:extLst>
            </p:cNvPr>
            <p:cNvSpPr txBox="1"/>
            <p:nvPr/>
          </p:nvSpPr>
          <p:spPr>
            <a:xfrm>
              <a:off x="6829778" y="1029413"/>
              <a:ext cx="1433689" cy="306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Gut zu wissen</a:t>
              </a:r>
            </a:p>
          </p:txBody>
        </p:sp>
      </p:grpSp>
      <p:pic>
        <p:nvPicPr>
          <p:cNvPr id="9" name="Grafik 8">
            <a:extLst>
              <a:ext uri="{FF2B5EF4-FFF2-40B4-BE49-F238E27FC236}">
                <a16:creationId xmlns:a16="http://schemas.microsoft.com/office/drawing/2014/main" id="{112A9B2E-9601-B646-927E-23CC1FDE7D6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63" r="-84"/>
          <a:stretch/>
        </p:blipFill>
        <p:spPr>
          <a:xfrm>
            <a:off x="966158" y="2811029"/>
            <a:ext cx="4698521" cy="2332471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788E909-FE66-3A49-8A14-0CD0D0CBA406}"/>
              </a:ext>
            </a:extLst>
          </p:cNvPr>
          <p:cNvSpPr txBox="1"/>
          <p:nvPr/>
        </p:nvSpPr>
        <p:spPr>
          <a:xfrm rot="16200000">
            <a:off x="4702517" y="3884930"/>
            <a:ext cx="167064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" panose="020B0604020202020204" pitchFamily="34" charset="0"/>
                <a:cs typeface="Arial" panose="020B0604020202020204" pitchFamily="34" charset="0"/>
              </a:rPr>
              <a:t>Produktfoto: Fa. SIDROGA</a:t>
            </a:r>
          </a:p>
        </p:txBody>
      </p:sp>
    </p:spTree>
    <p:extLst>
      <p:ext uri="{BB962C8B-B14F-4D97-AF65-F5344CB8AC3E}">
        <p14:creationId xmlns:p14="http://schemas.microsoft.com/office/powerpoint/2010/main" val="2944349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19D316A-46C7-B64C-BBDE-FD47BA544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1350"/>
              </a:spcBef>
            </a:pPr>
            <a:r>
              <a:rPr lang="de-DE" sz="2700" dirty="0">
                <a:solidFill>
                  <a:srgbClr val="009DE1"/>
                </a:solidFill>
              </a:rPr>
              <a:t>Zucker – die tägliche Versuchung</a:t>
            </a:r>
            <a:br>
              <a:rPr lang="de-DE" sz="2700" dirty="0">
                <a:solidFill>
                  <a:srgbClr val="009DE1"/>
                </a:solidFill>
              </a:rPr>
            </a:br>
            <a:endParaRPr lang="de-DE" sz="2700" dirty="0">
              <a:solidFill>
                <a:srgbClr val="009DE1"/>
              </a:solidFill>
            </a:endParaRP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30000" y="896477"/>
            <a:ext cx="8442325" cy="541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8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Zucker hat viele Namen – Karies verursachen können sie alle: </a:t>
            </a:r>
          </a:p>
          <a:p>
            <a:pPr marL="0" indent="0">
              <a:buNone/>
            </a:pPr>
            <a:endParaRPr lang="de-DE" sz="18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C35F262-DE3E-9D4F-A66D-C2D0B251FB1A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9</a:t>
            </a:fld>
            <a:endParaRPr lang="de-DE" sz="9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77DCC4F-48CE-5442-A903-0F8B5EE770EF}"/>
              </a:ext>
            </a:extLst>
          </p:cNvPr>
          <p:cNvSpPr txBox="1"/>
          <p:nvPr/>
        </p:nvSpPr>
        <p:spPr>
          <a:xfrm rot="16200000">
            <a:off x="9333364" y="-275689"/>
            <a:ext cx="9144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Archiv ﻿LAGZ/BLZK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C8EBEAE-EFB8-5A45-8073-4C0786F4CC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869"/>
          <a:stretch/>
        </p:blipFill>
        <p:spPr>
          <a:xfrm>
            <a:off x="0" y="1330568"/>
            <a:ext cx="9144000" cy="381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757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1072</Words>
  <Application>Microsoft Macintosh PowerPoint</Application>
  <PresentationFormat>Bildschirmpräsentation (16:9)</PresentationFormat>
  <Paragraphs>212</Paragraphs>
  <Slides>24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9" baseType="lpstr">
      <vt:lpstr>Arial</vt:lpstr>
      <vt:lpstr>Arial Narrow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Themenschwerpunkte </vt:lpstr>
      <vt:lpstr>Zucker – die tägliche Versuchung </vt:lpstr>
      <vt:lpstr>Zucker – die tägliche Versuchung </vt:lpstr>
      <vt:lpstr>Zucker – die tägliche Versuchung </vt:lpstr>
      <vt:lpstr>Zucker – die tägliche Versuchung </vt:lpstr>
      <vt:lpstr>Zucker – die tägliche Versuchung </vt:lpstr>
      <vt:lpstr>Zucker – die tägliche Versuchung </vt:lpstr>
      <vt:lpstr>Zucker – die tägliche Versuchung </vt:lpstr>
      <vt:lpstr>Zucker – die tägliche Versuchung </vt:lpstr>
      <vt:lpstr>Speichel ist wichtig! </vt:lpstr>
      <vt:lpstr>PowerPoint-Präsentation</vt:lpstr>
      <vt:lpstr>Säurehaltige Lebensmittel Saures macht lustig – ein schlechter Scherz für unsere Zähne</vt:lpstr>
      <vt:lpstr>Säurehaltige Lebensmittel </vt:lpstr>
      <vt:lpstr>Säurehaltige Lebensmittel </vt:lpstr>
      <vt:lpstr>Säurehaltige Lebensmittel </vt:lpstr>
      <vt:lpstr>Säurehaltige Lebensmittel </vt:lpstr>
      <vt:lpstr>Konsistenz &amp; Verweildauer – wichtige Aspekte der zahngesunden Ernährung</vt:lpstr>
      <vt:lpstr>Konsistenz &amp; Verweildauer – wichtige Aspekte der zahngesunden Ernährung</vt:lpstr>
      <vt:lpstr>Es ist nicht schwer – und bleibt lecker </vt:lpstr>
      <vt:lpstr>Haben Sie noch Fragen? </vt:lpstr>
      <vt:lpstr>Denken Sie daran …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info@pokorny-kreativ-welten.de</dc:creator>
  <cp:lastModifiedBy>info@pokorny-kreativ-welten.de</cp:lastModifiedBy>
  <cp:revision>340</cp:revision>
  <cp:lastPrinted>2022-03-01T11:23:06Z</cp:lastPrinted>
  <dcterms:created xsi:type="dcterms:W3CDTF">2020-03-10T11:05:04Z</dcterms:created>
  <dcterms:modified xsi:type="dcterms:W3CDTF">2024-10-28T16:11:42Z</dcterms:modified>
</cp:coreProperties>
</file>