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76" r:id="rId2"/>
    <p:sldId id="256" r:id="rId3"/>
    <p:sldId id="277" r:id="rId4"/>
    <p:sldId id="259" r:id="rId5"/>
    <p:sldId id="287" r:id="rId6"/>
    <p:sldId id="285" r:id="rId7"/>
    <p:sldId id="283" r:id="rId8"/>
    <p:sldId id="284" r:id="rId9"/>
    <p:sldId id="282" r:id="rId10"/>
    <p:sldId id="281" r:id="rId11"/>
    <p:sldId id="278" r:id="rId12"/>
    <p:sldId id="279" r:id="rId13"/>
    <p:sldId id="280" r:id="rId14"/>
    <p:sldId id="289" r:id="rId15"/>
    <p:sldId id="290" r:id="rId16"/>
    <p:sldId id="291" r:id="rId17"/>
    <p:sldId id="292" r:id="rId18"/>
    <p:sldId id="293" r:id="rId19"/>
    <p:sldId id="275" r:id="rId20"/>
    <p:sldId id="273" r:id="rId21"/>
  </p:sldIdLst>
  <p:sldSz cx="9144000" cy="5143500" type="screen16x9"/>
  <p:notesSz cx="6858000" cy="9144000"/>
  <p:defaultTextStyle>
    <a:defPPr>
      <a:defRPr lang="de-DE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DE1"/>
    <a:srgbClr val="DEEFFA"/>
    <a:srgbClr val="F5F3F3"/>
    <a:srgbClr val="DEF0FA"/>
    <a:srgbClr val="2861AA"/>
    <a:srgbClr val="FF7E79"/>
    <a:srgbClr val="FF5D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34"/>
    <p:restoredTop sz="94666"/>
  </p:normalViewPr>
  <p:slideViewPr>
    <p:cSldViewPr snapToGrid="0" snapToObjects="1" showGuides="1">
      <p:cViewPr varScale="1">
        <p:scale>
          <a:sx n="218" d="100"/>
          <a:sy n="218" d="100"/>
        </p:scale>
        <p:origin x="240" y="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159" d="100"/>
          <a:sy n="159" d="100"/>
        </p:scale>
        <p:origin x="6344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E642EF2-8611-8D4E-85E8-94B08BB714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F9FF0B0-A502-1844-8E8A-A6E424B95C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6F24CC-1EE8-3D48-99BF-33D7C6A2D279}" type="datetimeFigureOut">
              <a:rPr lang="de-DE" smtClean="0"/>
              <a:t>11.04.22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98C7BC0-FE68-7245-A886-BD222974E38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C0967ED-50A4-BF4E-B2BB-10646BE3FB2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3F37BC-071D-3C45-AD6B-864F8599305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979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EC9EB-CF08-0646-B81E-4A2B32A77DE6}" type="datetimeFigureOut">
              <a:rPr lang="de-DE" smtClean="0"/>
              <a:t>11.04.22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60893-ED4B-CD43-846E-8460E3A289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968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6494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60893-ED4B-CD43-846E-8460E3A289CB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5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C018B-5D7B-B946-A77F-523779ECDD3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80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15154E4E-F1F8-704A-BE99-81F7FC5C00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8575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FBDD742-2C23-9641-8492-A7C5E787BF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37045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B44A5D0B-8557-E84B-A15F-CAA286F8FF5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8091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6F9A005-CF0B-C247-B943-35E9E71A7D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9D02B2FE-89E9-3442-BA9D-181D430BC7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27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10B9C52-5CB2-2E4D-94A9-4E70A5229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>
            <a:normAutofit/>
          </a:bodyPr>
          <a:lstStyle>
            <a:lvl1pPr>
              <a:defRPr sz="1800"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52EF24B-58AA-FA40-BE47-10CE98C5F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8454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6F123402-6F89-7E4E-8ED1-0C3652550C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A9C54D-5276-7D4B-B09E-8141FCF3B4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 b="0" i="0"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91DD04B-3D08-5847-8635-B0FA5140A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23702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92B009C-89E8-354F-B2B4-90E46879C0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73844"/>
            <a:ext cx="7886700" cy="892969"/>
          </a:xfrm>
        </p:spPr>
        <p:txBody>
          <a:bodyPr>
            <a:normAutofit/>
          </a:bodyPr>
          <a:lstStyle>
            <a:lvl1pPr>
              <a:defRPr sz="3000" b="1" i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defRPr>
            </a:lvl1pPr>
          </a:lstStyle>
          <a:p>
            <a:r>
              <a:rPr lang="de-DE" dirty="0"/>
              <a:t>Master</a:t>
            </a:r>
            <a:br>
              <a:rPr lang="de-DE" dirty="0"/>
            </a:br>
            <a:r>
              <a:rPr lang="de-DE" dirty="0"/>
              <a:t>Mastertitelformat bearbeiten</a:t>
            </a:r>
            <a:endParaRPr lang="en-US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8C742E5-E979-C147-8769-B06D2ABCDF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D9ED9-24E5-FB42-8D26-0C8BA53EA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D58F42-34A3-CD4A-898E-0ABBC660644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6103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
Zweite Ebene
Dritte Ebene
Vierte Ebene
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58F42-34A3-CD4A-898E-0ABBC660644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804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8" r:id="rId2"/>
    <p:sldLayoutId id="2147483663" r:id="rId3"/>
    <p:sldLayoutId id="2147483667" r:id="rId4"/>
    <p:sldLayoutId id="2147483666" r:id="rId5"/>
    <p:sldLayoutId id="2147483665" r:id="rId6"/>
    <p:sldLayoutId id="2147483662" r:id="rId7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7.emf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g"/><Relationship Id="rId5" Type="http://schemas.openxmlformats.org/officeDocument/2006/relationships/image" Target="../media/image25.jpe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D692F040-4A28-3541-BAE1-08BC524E3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5F82EBF-453F-CF47-9E8C-AF2E470EF355}"/>
              </a:ext>
            </a:extLst>
          </p:cNvPr>
          <p:cNvSpPr txBox="1"/>
          <p:nvPr/>
        </p:nvSpPr>
        <p:spPr>
          <a:xfrm>
            <a:off x="4209010" y="2934565"/>
            <a:ext cx="2624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Ih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/</a:t>
            </a:r>
            <a:r>
              <a:rPr lang="de-DE" sz="1400" b="1" spc="5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</a:t>
            </a:r>
            <a:r>
              <a:rPr lang="de-DE" sz="1400" b="1" spc="5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Referen</a:t>
            </a:r>
            <a:r>
              <a:rPr lang="de-DE" sz="1400" b="1" spc="1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t/</a:t>
            </a:r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in:</a:t>
            </a:r>
          </a:p>
          <a:p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Dr. Franziska Mustermann</a:t>
            </a:r>
            <a:endParaRPr lang="de-DE" dirty="0"/>
          </a:p>
        </p:txBody>
      </p:sp>
      <p:sp>
        <p:nvSpPr>
          <p:cNvPr id="18" name="Titel 3">
            <a:extLst>
              <a:ext uri="{FF2B5EF4-FFF2-40B4-BE49-F238E27FC236}">
                <a16:creationId xmlns:a16="http://schemas.microsoft.com/office/drawing/2014/main" id="{6BA7FC7E-F796-4645-8A78-64708B218C1D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Herzlich willkommen zum Vortrag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über die Zahn- und Mundgesundheit 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unserer Kinder von </a:t>
            </a:r>
            <a:r>
              <a:rPr lang="de-DE" sz="3000" b="1" spc="2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0-6</a:t>
            </a:r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 Jahren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82918CE-E357-2748-B440-3691F21DD9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00" t="3186" r="2529" b="2076"/>
          <a:stretch/>
        </p:blipFill>
        <p:spPr>
          <a:xfrm>
            <a:off x="708277" y="1922587"/>
            <a:ext cx="3377216" cy="30186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11166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Kreis 24">
            <a:extLst>
              <a:ext uri="{FF2B5EF4-FFF2-40B4-BE49-F238E27FC236}">
                <a16:creationId xmlns:a16="http://schemas.microsoft.com/office/drawing/2014/main" id="{014D05CA-5092-1E47-902D-861F573E54E0}"/>
              </a:ext>
            </a:extLst>
          </p:cNvPr>
          <p:cNvSpPr/>
          <p:nvPr/>
        </p:nvSpPr>
        <p:spPr>
          <a:xfrm rot="20983036">
            <a:off x="6712620" y="459625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0DD58986-CD48-374D-846A-1D804CB1A9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84" t="15785" r="8411" b="13227"/>
          <a:stretch/>
        </p:blipFill>
        <p:spPr>
          <a:xfrm>
            <a:off x="4681268" y="1726703"/>
            <a:ext cx="2873462" cy="15848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itel 1">
            <a:extLst>
              <a:ext uri="{FF2B5EF4-FFF2-40B4-BE49-F238E27FC236}">
                <a16:creationId xmlns:a16="http://schemas.microsoft.com/office/drawing/2014/main" id="{D94DCD53-C7C8-CF41-B113-445CBB588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r>
              <a:rPr lang="de-DE" dirty="0"/>
              <a:t>Der Weg des Fluorids zum Zahn</a:t>
            </a:r>
            <a:br>
              <a:rPr lang="de-DE" dirty="0"/>
            </a:br>
            <a:endParaRPr lang="de-DE" dirty="0"/>
          </a:p>
        </p:txBody>
      </p:sp>
      <p:sp>
        <p:nvSpPr>
          <p:cNvPr id="21" name="Inhaltsplatzhalter 3">
            <a:extLst>
              <a:ext uri="{FF2B5EF4-FFF2-40B4-BE49-F238E27FC236}">
                <a16:creationId xmlns:a16="http://schemas.microsoft.com/office/drawing/2014/main" id="{6C5FCF64-7D2E-E14E-A3CB-0B0295D441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4863193" cy="4302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dirty="0"/>
              <a:t>Systemische</a:t>
            </a:r>
            <a:r>
              <a:rPr lang="de-DE" b="1" dirty="0">
                <a:solidFill>
                  <a:srgbClr val="009DE1"/>
                </a:solidFill>
              </a:rPr>
              <a:t> </a:t>
            </a:r>
            <a:r>
              <a:rPr lang="de-DE" dirty="0"/>
              <a:t>Anwendung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43C701E7-521F-9140-9BA5-87B2A5778D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170" y="1728000"/>
            <a:ext cx="2376000" cy="158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4E3AE293-4FE8-B844-A87F-502DB23031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" t="12230" r="6118"/>
          <a:stretch/>
        </p:blipFill>
        <p:spPr>
          <a:xfrm>
            <a:off x="2133170" y="3395274"/>
            <a:ext cx="2376000" cy="158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C5FE28B6-0B7B-764C-854A-DBC9755B56E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268" y="3395274"/>
            <a:ext cx="1056000" cy="158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Inhaltsplatzhalter 3">
            <a:extLst>
              <a:ext uri="{FF2B5EF4-FFF2-40B4-BE49-F238E27FC236}">
                <a16:creationId xmlns:a16="http://schemas.microsoft.com/office/drawing/2014/main" id="{5EE4BE4A-EF11-1A49-B6A7-21BFFD127CB5}"/>
              </a:ext>
            </a:extLst>
          </p:cNvPr>
          <p:cNvSpPr txBox="1">
            <a:spLocks/>
          </p:cNvSpPr>
          <p:nvPr/>
        </p:nvSpPr>
        <p:spPr>
          <a:xfrm>
            <a:off x="593980" y="4400856"/>
            <a:ext cx="1539190" cy="7426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/>
              <a:t>Lokale Anwendung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96CA446-E51E-2C42-B623-FC82F49EBDF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212" t="16472" r="7310" b="11723"/>
          <a:stretch/>
        </p:blipFill>
        <p:spPr>
          <a:xfrm>
            <a:off x="719170" y="1728000"/>
            <a:ext cx="1241901" cy="1584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369768E5-2617-C741-8733-5CCE24CEFF8A}"/>
              </a:ext>
            </a:extLst>
          </p:cNvPr>
          <p:cNvSpPr txBox="1"/>
          <p:nvPr/>
        </p:nvSpPr>
        <p:spPr>
          <a:xfrm rot="16200000">
            <a:off x="7353892" y="2787085"/>
            <a:ext cx="823963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</a:t>
            </a:r>
          </a:p>
          <a:p>
            <a:endParaRPr lang="de-DE" dirty="0"/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81A1AA07-4A2D-2B4A-8FA4-92031A7FC3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7564" y="82800"/>
            <a:ext cx="1433322" cy="1831467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E9AD87C8-1AD2-4E4A-B43C-9C97CD6B0AF7}"/>
              </a:ext>
            </a:extLst>
          </p:cNvPr>
          <p:cNvSpPr txBox="1"/>
          <p:nvPr/>
        </p:nvSpPr>
        <p:spPr>
          <a:xfrm>
            <a:off x="6774727" y="981271"/>
            <a:ext cx="1419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Unterschiedliche Anwendung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16FE78C-52BF-1549-966B-06EE203E4625}"/>
              </a:ext>
            </a:extLst>
          </p:cNvPr>
          <p:cNvSpPr txBox="1"/>
          <p:nvPr/>
        </p:nvSpPr>
        <p:spPr>
          <a:xfrm>
            <a:off x="5978522" y="403213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3" name="Foliennummernplatzhalter 1">
            <a:extLst>
              <a:ext uri="{FF2B5EF4-FFF2-40B4-BE49-F238E27FC236}">
                <a16:creationId xmlns:a16="http://schemas.microsoft.com/office/drawing/2014/main" id="{627AB24D-4D0E-6D45-8208-892A2DC58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30622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75109" y="1369219"/>
            <a:ext cx="4497997" cy="3263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chemeClr val="bg1"/>
                </a:solidFill>
              </a:rPr>
              <a:t>Fluoride – ein Schlüsselfaktor in der Kariesvorbeugung</a:t>
            </a:r>
          </a:p>
          <a:p>
            <a:pPr marL="216000" lvl="1" indent="-216000">
              <a:lnSpc>
                <a:spcPct val="100000"/>
              </a:lnSpc>
              <a:spcBef>
                <a:spcPts val="120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Fluorid bildet einen Schutzmantel                           um die Zähne</a:t>
            </a:r>
          </a:p>
          <a:p>
            <a:pPr marL="216000" lvl="1" indent="-216000">
              <a:lnSpc>
                <a:spcPct val="100000"/>
              </a:lnSpc>
              <a:spcBef>
                <a:spcPts val="120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stärkt den Zahnschmelz</a:t>
            </a:r>
          </a:p>
          <a:p>
            <a:pPr marL="216000" lvl="1" indent="-216000">
              <a:lnSpc>
                <a:spcPct val="100000"/>
              </a:lnSpc>
              <a:spcBef>
                <a:spcPts val="120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erhöht die Widerstandsfähigkeit                        gegen Säuren</a:t>
            </a:r>
          </a:p>
          <a:p>
            <a:pPr marL="216000" lvl="1" indent="-216000">
              <a:lnSpc>
                <a:spcPct val="100000"/>
              </a:lnSpc>
              <a:spcBef>
                <a:spcPts val="1200"/>
              </a:spcBef>
            </a:pPr>
            <a:r>
              <a:rPr lang="de-DE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hemmt den Stoffwechsel der Bakterien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23E1393-8C93-714C-BC53-A84649B28395}"/>
              </a:ext>
            </a:extLst>
          </p:cNvPr>
          <p:cNvSpPr txBox="1"/>
          <p:nvPr/>
        </p:nvSpPr>
        <p:spPr>
          <a:xfrm>
            <a:off x="5978522" y="403213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35361B3-B26D-4F44-8FD7-17AF842F7D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20" t="1" r="8656" b="1237"/>
          <a:stretch/>
        </p:blipFill>
        <p:spPr>
          <a:xfrm>
            <a:off x="-69317" y="0"/>
            <a:ext cx="3369364" cy="519039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-477675" y="4224912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LAGZ Bayern </a:t>
            </a:r>
            <a:endParaRPr lang="de-DE" dirty="0"/>
          </a:p>
        </p:txBody>
      </p:sp>
      <p:sp>
        <p:nvSpPr>
          <p:cNvPr id="20" name="Pfeil: nach rechts 22">
            <a:extLst>
              <a:ext uri="{FF2B5EF4-FFF2-40B4-BE49-F238E27FC236}">
                <a16:creationId xmlns:a16="http://schemas.microsoft.com/office/drawing/2014/main" id="{0CD4E6C0-E732-EC40-9EB0-B79E72C7DE66}"/>
              </a:ext>
            </a:extLst>
          </p:cNvPr>
          <p:cNvSpPr/>
          <p:nvPr/>
        </p:nvSpPr>
        <p:spPr>
          <a:xfrm rot="5400000">
            <a:off x="1488577" y="2647650"/>
            <a:ext cx="828032" cy="386415"/>
          </a:xfrm>
          <a:prstGeom prst="rightArrow">
            <a:avLst>
              <a:gd name="adj1" fmla="val 50000"/>
              <a:gd name="adj2" fmla="val 62440"/>
            </a:avLst>
          </a:prstGeom>
          <a:solidFill>
            <a:srgbClr val="009DE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A2A65B12-1A49-2047-82DE-D3EA9D3B2EDD}"/>
              </a:ext>
            </a:extLst>
          </p:cNvPr>
          <p:cNvSpPr/>
          <p:nvPr/>
        </p:nvSpPr>
        <p:spPr>
          <a:xfrm>
            <a:off x="2593999" y="273843"/>
            <a:ext cx="1443769" cy="537039"/>
          </a:xfrm>
          <a:prstGeom prst="rect">
            <a:avLst/>
          </a:prstGeom>
          <a:solidFill>
            <a:srgbClr val="DEEFFA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8476" y="273844"/>
            <a:ext cx="6782409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>
                <a:solidFill>
                  <a:srgbClr val="009DE1"/>
                </a:solidFill>
              </a:rPr>
              <a:t>Wie wirkt Fluorid auf den Zahnschmelz?</a:t>
            </a:r>
            <a:br>
              <a:rPr lang="de-DE" dirty="0">
                <a:solidFill>
                  <a:srgbClr val="009DE1"/>
                </a:solidFill>
              </a:rPr>
            </a:br>
            <a:br>
              <a:rPr lang="de-DE" dirty="0">
                <a:solidFill>
                  <a:srgbClr val="009DE1"/>
                </a:solidFill>
              </a:rPr>
            </a:br>
            <a:endParaRPr lang="de-DE" sz="2700" dirty="0"/>
          </a:p>
        </p:txBody>
      </p:sp>
      <p:sp>
        <p:nvSpPr>
          <p:cNvPr id="14" name="Foliennummernplatzhalter 1">
            <a:extLst>
              <a:ext uri="{FF2B5EF4-FFF2-40B4-BE49-F238E27FC236}">
                <a16:creationId xmlns:a16="http://schemas.microsoft.com/office/drawing/2014/main" id="{33C0769B-71C5-6244-8D94-492398E0C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20C7EE0-FB8E-7F4F-A0FA-3EA51356D4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4" t="22268" r="20687"/>
          <a:stretch/>
        </p:blipFill>
        <p:spPr>
          <a:xfrm>
            <a:off x="2741062" y="2752412"/>
            <a:ext cx="2417092" cy="20335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FD0CD2E-B8AA-CD4E-86A5-E7207E2031C4}"/>
              </a:ext>
            </a:extLst>
          </p:cNvPr>
          <p:cNvSpPr txBox="1"/>
          <p:nvPr/>
        </p:nvSpPr>
        <p:spPr>
          <a:xfrm>
            <a:off x="2743906" y="4441061"/>
            <a:ext cx="2408386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de-DE" sz="13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Förderung der </a:t>
            </a:r>
            <a:r>
              <a:rPr lang="de-DE" sz="1300" b="1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Remineralisation</a:t>
            </a:r>
            <a:endParaRPr lang="de-DE" sz="13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2618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647EA83-D786-8649-9499-700953E65D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381" r="6933" b="382"/>
          <a:stretch/>
        </p:blipFill>
        <p:spPr>
          <a:xfrm>
            <a:off x="2616847" y="2442593"/>
            <a:ext cx="2323221" cy="18722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906807F1-CAF6-A041-8671-DCFA0B2838D0}"/>
              </a:ext>
            </a:extLst>
          </p:cNvPr>
          <p:cNvSpPr txBox="1">
            <a:spLocks/>
          </p:cNvSpPr>
          <p:nvPr/>
        </p:nvSpPr>
        <p:spPr>
          <a:xfrm>
            <a:off x="5760000" y="1224000"/>
            <a:ext cx="3580410" cy="10665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-216000">
              <a:spcBef>
                <a:spcPts val="600"/>
              </a:spcBef>
            </a:pPr>
            <a:r>
              <a:rPr lang="de-DE" dirty="0"/>
              <a:t>zahnärztliche Frühuntersuchung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sorgfältige Fluoridanamnese</a:t>
            </a:r>
          </a:p>
          <a:p>
            <a:pPr marL="216000" indent="-216000">
              <a:spcBef>
                <a:spcPts val="600"/>
              </a:spcBef>
            </a:pPr>
            <a:r>
              <a:rPr lang="de-DE" dirty="0"/>
              <a:t>Empfehlung von Fluoriden</a:t>
            </a:r>
          </a:p>
          <a:p>
            <a:pPr marL="0" indent="0">
              <a:spcBef>
                <a:spcPts val="600"/>
              </a:spcBef>
              <a:buNone/>
            </a:pPr>
            <a:endParaRPr lang="de-DE" dirty="0"/>
          </a:p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2A027062-FA4C-BF4C-893D-9A02A0CEC676}"/>
              </a:ext>
            </a:extLst>
          </p:cNvPr>
          <p:cNvGrpSpPr/>
          <p:nvPr/>
        </p:nvGrpSpPr>
        <p:grpSpPr>
          <a:xfrm>
            <a:off x="4298417" y="1456690"/>
            <a:ext cx="1522205" cy="1874035"/>
            <a:chOff x="3172719" y="1080403"/>
            <a:chExt cx="1522205" cy="1874035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82D0861B-1773-D94E-8428-D1565D493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2719" y="1080403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E9AD87C8-1AD2-4E4A-B43C-9C97CD6B0AF7}"/>
                </a:ext>
              </a:extLst>
            </p:cNvPr>
            <p:cNvSpPr txBox="1"/>
            <p:nvPr/>
          </p:nvSpPr>
          <p:spPr>
            <a:xfrm>
              <a:off x="3312952" y="2032277"/>
              <a:ext cx="137812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Kinderarzt verweist zum Zahnarzt</a:t>
              </a:r>
            </a:p>
          </p:txBody>
        </p:sp>
      </p:grpSp>
      <p:sp>
        <p:nvSpPr>
          <p:cNvPr id="3" name="Rechteck 2">
            <a:extLst>
              <a:ext uri="{FF2B5EF4-FFF2-40B4-BE49-F238E27FC236}">
                <a16:creationId xmlns:a16="http://schemas.microsoft.com/office/drawing/2014/main" id="{36B8C569-FCF2-324E-BC9D-F14BC30E1FDC}"/>
              </a:ext>
            </a:extLst>
          </p:cNvPr>
          <p:cNvSpPr/>
          <p:nvPr/>
        </p:nvSpPr>
        <p:spPr>
          <a:xfrm>
            <a:off x="2590800" y="4340781"/>
            <a:ext cx="24520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600" b="1" dirty="0">
                <a:solidFill>
                  <a:srgbClr val="009DE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Größtmöglicher Nutzen, geringstmögliches Risiko!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87C1B61E-B21E-8F41-AB16-7E4C19E8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270501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Nebenwirkung von Fluoriden –           alles eine Frage der Dosierung</a:t>
            </a:r>
            <a:br>
              <a:rPr lang="de-DE" dirty="0"/>
            </a:br>
            <a:endParaRPr lang="de-DE"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6F9BE42-2789-F84E-82C5-7A8E7D319D78}"/>
              </a:ext>
            </a:extLst>
          </p:cNvPr>
          <p:cNvSpPr/>
          <p:nvPr/>
        </p:nvSpPr>
        <p:spPr>
          <a:xfrm>
            <a:off x="6445889" y="2546089"/>
            <a:ext cx="1336232" cy="18541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2FDEC0-CAC5-3F49-9EDF-8043297C73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-279" b="-1"/>
          <a:stretch/>
        </p:blipFill>
        <p:spPr>
          <a:xfrm>
            <a:off x="6460563" y="2488939"/>
            <a:ext cx="1321558" cy="187743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C874E97-E659-BD4A-936B-B2E92F1F7F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230" y="2442593"/>
            <a:ext cx="1321556" cy="18722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6C81148C-C8E1-C64C-AEFD-E0FA9DB36343}"/>
              </a:ext>
            </a:extLst>
          </p:cNvPr>
          <p:cNvSpPr txBox="1"/>
          <p:nvPr/>
        </p:nvSpPr>
        <p:spPr>
          <a:xfrm rot="16200000">
            <a:off x="7268651" y="3747261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B. Hermann I BLZK</a:t>
            </a:r>
            <a:endParaRPr lang="de-DE" dirty="0"/>
          </a:p>
        </p:txBody>
      </p:sp>
      <p:sp>
        <p:nvSpPr>
          <p:cNvPr id="14" name="Foliennummernplatzhalter 1">
            <a:extLst>
              <a:ext uri="{FF2B5EF4-FFF2-40B4-BE49-F238E27FC236}">
                <a16:creationId xmlns:a16="http://schemas.microsoft.com/office/drawing/2014/main" id="{F25DA54C-B1F5-5D44-8A78-04A866F0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954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87C1B61E-B21E-8F41-AB16-7E4C19E8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Nebenwirkung von Fluoriden –           alles eine Frage der Dosierung</a:t>
            </a:r>
            <a:br>
              <a:rPr lang="de-DE" dirty="0"/>
            </a:br>
            <a:endParaRPr lang="de-DE" dirty="0"/>
          </a:p>
        </p:txBody>
      </p:sp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51F99C6E-AB6D-F547-A197-D5A893E47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54450" cy="1011784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de-DE" dirty="0"/>
              <a:t>Schwere Fluorose an bleibenden Zähnen bei stark überhöhter Fluoridaufnahme</a:t>
            </a:r>
          </a:p>
          <a:p>
            <a:pPr marL="216000" indent="-216000">
              <a:spcBef>
                <a:spcPts val="600"/>
              </a:spcBef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C81148C-C8E1-C64C-AEFD-E0FA9DB36343}"/>
              </a:ext>
            </a:extLst>
          </p:cNvPr>
          <p:cNvSpPr txBox="1"/>
          <p:nvPr/>
        </p:nvSpPr>
        <p:spPr>
          <a:xfrm rot="16200000">
            <a:off x="8118542" y="2789289"/>
            <a:ext cx="145318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B. Hermann</a:t>
            </a:r>
            <a:endParaRPr lang="de-DE" dirty="0"/>
          </a:p>
        </p:txBody>
      </p:sp>
      <p:sp>
        <p:nvSpPr>
          <p:cNvPr id="16" name="Kreis 15">
            <a:extLst>
              <a:ext uri="{FF2B5EF4-FFF2-40B4-BE49-F238E27FC236}">
                <a16:creationId xmlns:a16="http://schemas.microsoft.com/office/drawing/2014/main" id="{A031B1D0-9BAB-DB4F-B96D-A41211A7AC1B}"/>
              </a:ext>
            </a:extLst>
          </p:cNvPr>
          <p:cNvSpPr/>
          <p:nvPr/>
        </p:nvSpPr>
        <p:spPr>
          <a:xfrm rot="20983036">
            <a:off x="6821622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21" name="Picture 11" descr="02">
            <a:extLst>
              <a:ext uri="{FF2B5EF4-FFF2-40B4-BE49-F238E27FC236}">
                <a16:creationId xmlns:a16="http://schemas.microsoft.com/office/drawing/2014/main" id="{7A65F598-BF3E-C94C-B828-3734EA97539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8" t="12311" r="8772" b="22934"/>
          <a:stretch>
            <a:fillRect/>
          </a:stretch>
        </p:blipFill>
        <p:spPr bwMode="auto">
          <a:xfrm>
            <a:off x="4572000" y="1445565"/>
            <a:ext cx="4175999" cy="208800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Inhaltsplatzhalter 9">
            <a:extLst>
              <a:ext uri="{FF2B5EF4-FFF2-40B4-BE49-F238E27FC236}">
                <a16:creationId xmlns:a16="http://schemas.microsoft.com/office/drawing/2014/main" id="{73F50DAC-301C-584A-A45F-0D760824FD0A}"/>
              </a:ext>
            </a:extLst>
          </p:cNvPr>
          <p:cNvSpPr txBox="1">
            <a:spLocks/>
          </p:cNvSpPr>
          <p:nvPr/>
        </p:nvSpPr>
        <p:spPr>
          <a:xfrm>
            <a:off x="632318" y="4356100"/>
            <a:ext cx="3481566" cy="679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de-DE" sz="1300" dirty="0"/>
              <a:t>Ursache in diesem Fall ist ein stark erhöhter Fluoridwert des Trinkwassers.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A040849-7223-4E47-9361-644981438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38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2193" y="2072304"/>
            <a:ext cx="3376692" cy="22520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E9C5CEC7-57EC-7344-9077-05FB07F4B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5" name="Inhaltsplatzhalter 9">
            <a:extLst>
              <a:ext uri="{FF2B5EF4-FFF2-40B4-BE49-F238E27FC236}">
                <a16:creationId xmlns:a16="http://schemas.microsoft.com/office/drawing/2014/main" id="{F93009AD-1C57-E142-9C18-E68CEA60A999}"/>
              </a:ext>
            </a:extLst>
          </p:cNvPr>
          <p:cNvSpPr txBox="1">
            <a:spLocks/>
          </p:cNvSpPr>
          <p:nvPr/>
        </p:nvSpPr>
        <p:spPr>
          <a:xfrm>
            <a:off x="4572000" y="3245921"/>
            <a:ext cx="2989366" cy="597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None/>
            </a:pPr>
            <a:r>
              <a:rPr lang="de-DE" sz="1300" dirty="0">
                <a:solidFill>
                  <a:schemeClr val="bg1"/>
                </a:solidFill>
              </a:rPr>
              <a:t>Leichte Fluorose</a:t>
            </a:r>
          </a:p>
        </p:txBody>
      </p: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2A027062-FA4C-BF4C-893D-9A02A0CEC676}"/>
              </a:ext>
            </a:extLst>
          </p:cNvPr>
          <p:cNvGrpSpPr/>
          <p:nvPr/>
        </p:nvGrpSpPr>
        <p:grpSpPr>
          <a:xfrm>
            <a:off x="6768000" y="82478"/>
            <a:ext cx="1534184" cy="1874035"/>
            <a:chOff x="6719711" y="71189"/>
            <a:chExt cx="1534184" cy="1874035"/>
          </a:xfrm>
        </p:grpSpPr>
        <p:pic>
          <p:nvPicPr>
            <p:cNvPr id="18" name="Grafik 17">
              <a:extLst>
                <a:ext uri="{FF2B5EF4-FFF2-40B4-BE49-F238E27FC236}">
                  <a16:creationId xmlns:a16="http://schemas.microsoft.com/office/drawing/2014/main" id="{82D0861B-1773-D94E-8428-D1565D493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feld 18">
              <a:extLst>
                <a:ext uri="{FF2B5EF4-FFF2-40B4-BE49-F238E27FC236}">
                  <a16:creationId xmlns:a16="http://schemas.microsoft.com/office/drawing/2014/main" id="{E9AD87C8-1AD2-4E4A-B43C-9C97CD6B0AF7}"/>
                </a:ext>
              </a:extLst>
            </p:cNvPr>
            <p:cNvSpPr txBox="1"/>
            <p:nvPr/>
          </p:nvSpPr>
          <p:spPr>
            <a:xfrm>
              <a:off x="6830977" y="1025859"/>
              <a:ext cx="14229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Fluoridanamnese beim Zahnarzt</a:t>
              </a:r>
              <a:endParaRPr lang="de-DE" sz="138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0335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3EFE95CB-D9BC-2849-96EE-CBE6310C2881}"/>
              </a:ext>
            </a:extLst>
          </p:cNvPr>
          <p:cNvCxnSpPr>
            <a:cxnSpLocks/>
          </p:cNvCxnSpPr>
          <p:nvPr/>
        </p:nvCxnSpPr>
        <p:spPr>
          <a:xfrm>
            <a:off x="-4176888" y="4075290"/>
            <a:ext cx="558800" cy="0"/>
          </a:xfrm>
          <a:prstGeom prst="straightConnector1">
            <a:avLst/>
          </a:prstGeom>
          <a:ln w="76200">
            <a:solidFill>
              <a:srgbClr val="009DE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Grafik 2">
            <a:extLst>
              <a:ext uri="{FF2B5EF4-FFF2-40B4-BE49-F238E27FC236}">
                <a16:creationId xmlns:a16="http://schemas.microsoft.com/office/drawing/2014/main" id="{66ABCB0D-C129-0146-9346-2F6428D62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99" y="-1"/>
            <a:ext cx="3656019" cy="51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itel 8">
            <a:extLst>
              <a:ext uri="{FF2B5EF4-FFF2-40B4-BE49-F238E27FC236}">
                <a16:creationId xmlns:a16="http://schemas.microsoft.com/office/drawing/2014/main" id="{4FB37EE6-2551-9441-A810-7AAC19929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900000"/>
            <a:ext cx="4521200" cy="1551100"/>
          </a:xfrm>
        </p:spPr>
        <p:txBody>
          <a:bodyPr>
            <a:noAutofit/>
          </a:bodyPr>
          <a:lstStyle/>
          <a:p>
            <a:r>
              <a:rPr lang="de-DE" dirty="0"/>
              <a:t>Empfehlungen für die Anwendung –  </a:t>
            </a:r>
            <a:br>
              <a:rPr lang="de-DE" dirty="0"/>
            </a:br>
            <a:r>
              <a:rPr lang="de-DE" dirty="0"/>
              <a:t>so geht’s richtig</a:t>
            </a:r>
            <a:br>
              <a:rPr lang="de-DE" dirty="0"/>
            </a:br>
            <a:endParaRPr lang="de-DE" dirty="0"/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8E860807-CF8F-5B47-99C9-EE7858772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69798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3EFE95CB-D9BC-2849-96EE-CBE6310C2881}"/>
              </a:ext>
            </a:extLst>
          </p:cNvPr>
          <p:cNvCxnSpPr>
            <a:cxnSpLocks/>
          </p:cNvCxnSpPr>
          <p:nvPr/>
        </p:nvCxnSpPr>
        <p:spPr>
          <a:xfrm>
            <a:off x="-4176888" y="4075290"/>
            <a:ext cx="558800" cy="0"/>
          </a:xfrm>
          <a:prstGeom prst="straightConnector1">
            <a:avLst/>
          </a:prstGeom>
          <a:ln w="76200">
            <a:solidFill>
              <a:srgbClr val="009DE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A745EC3D-FC31-C244-883E-F46B3DCDFB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99" y="0"/>
            <a:ext cx="3656021" cy="51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C09FF4F-2614-E040-A677-7DE762F4A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15</a:t>
            </a:fld>
            <a:endParaRPr lang="de-DE" dirty="0"/>
          </a:p>
        </p:txBody>
      </p:sp>
      <p:sp>
        <p:nvSpPr>
          <p:cNvPr id="6" name="Titel 8">
            <a:extLst>
              <a:ext uri="{FF2B5EF4-FFF2-40B4-BE49-F238E27FC236}">
                <a16:creationId xmlns:a16="http://schemas.microsoft.com/office/drawing/2014/main" id="{1847B81E-82A5-0145-A2BE-A8D36BC46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900000"/>
            <a:ext cx="4521200" cy="1551100"/>
          </a:xfrm>
        </p:spPr>
        <p:txBody>
          <a:bodyPr>
            <a:noAutofit/>
          </a:bodyPr>
          <a:lstStyle/>
          <a:p>
            <a:r>
              <a:rPr lang="de-DE" dirty="0"/>
              <a:t>Empfehlungen für die Anwendung –  </a:t>
            </a:r>
            <a:br>
              <a:rPr lang="de-DE" dirty="0"/>
            </a:br>
            <a:r>
              <a:rPr lang="de-DE" dirty="0"/>
              <a:t>so geht’s richtig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747805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3EFE95CB-D9BC-2849-96EE-CBE6310C2881}"/>
              </a:ext>
            </a:extLst>
          </p:cNvPr>
          <p:cNvCxnSpPr>
            <a:cxnSpLocks/>
          </p:cNvCxnSpPr>
          <p:nvPr/>
        </p:nvCxnSpPr>
        <p:spPr>
          <a:xfrm>
            <a:off x="-4176888" y="4075290"/>
            <a:ext cx="558800" cy="0"/>
          </a:xfrm>
          <a:prstGeom prst="straightConnector1">
            <a:avLst/>
          </a:prstGeom>
          <a:ln w="76200">
            <a:solidFill>
              <a:srgbClr val="009DE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F5C5DB54-ECF7-7F45-92BB-25DF582EC2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1224"/>
            <a:ext cx="3656021" cy="51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BD98126-F4B0-D945-95EB-9AA48A4A64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16</a:t>
            </a:fld>
            <a:endParaRPr lang="de-DE" dirty="0"/>
          </a:p>
        </p:txBody>
      </p:sp>
      <p:sp>
        <p:nvSpPr>
          <p:cNvPr id="6" name="Titel 8">
            <a:extLst>
              <a:ext uri="{FF2B5EF4-FFF2-40B4-BE49-F238E27FC236}">
                <a16:creationId xmlns:a16="http://schemas.microsoft.com/office/drawing/2014/main" id="{9035423C-BCF9-2D4A-9E58-D711C330B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0" y="900000"/>
            <a:ext cx="4521200" cy="1551100"/>
          </a:xfrm>
        </p:spPr>
        <p:txBody>
          <a:bodyPr>
            <a:noAutofit/>
          </a:bodyPr>
          <a:lstStyle/>
          <a:p>
            <a:r>
              <a:rPr lang="de-DE" dirty="0"/>
              <a:t>Empfehlungen für die Anwendung –  </a:t>
            </a:r>
            <a:br>
              <a:rPr lang="de-DE" dirty="0"/>
            </a:br>
            <a:r>
              <a:rPr lang="de-DE" dirty="0"/>
              <a:t>so geht’s richtig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67317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3EFE95CB-D9BC-2849-96EE-CBE6310C2881}"/>
              </a:ext>
            </a:extLst>
          </p:cNvPr>
          <p:cNvCxnSpPr>
            <a:cxnSpLocks/>
          </p:cNvCxnSpPr>
          <p:nvPr/>
        </p:nvCxnSpPr>
        <p:spPr>
          <a:xfrm>
            <a:off x="-4176888" y="4075290"/>
            <a:ext cx="558800" cy="0"/>
          </a:xfrm>
          <a:prstGeom prst="straightConnector1">
            <a:avLst/>
          </a:prstGeom>
          <a:ln w="76200">
            <a:solidFill>
              <a:srgbClr val="009DE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fik 7">
            <a:extLst>
              <a:ext uri="{FF2B5EF4-FFF2-40B4-BE49-F238E27FC236}">
                <a16:creationId xmlns:a16="http://schemas.microsoft.com/office/drawing/2014/main" id="{C77E312A-DE8A-4846-9057-B1064A507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00" y="-2"/>
            <a:ext cx="3656020" cy="51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E7E1C54-7BE2-CC4D-8E91-5D1515155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10" name="Titel 8">
            <a:extLst>
              <a:ext uri="{FF2B5EF4-FFF2-40B4-BE49-F238E27FC236}">
                <a16:creationId xmlns:a16="http://schemas.microsoft.com/office/drawing/2014/main" id="{5E1CFADA-B6C2-944F-B24C-A2ABB5374C1E}"/>
              </a:ext>
            </a:extLst>
          </p:cNvPr>
          <p:cNvSpPr txBox="1">
            <a:spLocks/>
          </p:cNvSpPr>
          <p:nvPr/>
        </p:nvSpPr>
        <p:spPr>
          <a:xfrm>
            <a:off x="4572000" y="900000"/>
            <a:ext cx="4521200" cy="1551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b="1" i="0" kern="1200">
                <a:solidFill>
                  <a:schemeClr val="bg1"/>
                </a:solidFill>
                <a:latin typeface="Arial Narrow" panose="020B0604020202020204" pitchFamily="34" charset="0"/>
                <a:ea typeface="+mj-ea"/>
                <a:cs typeface="Arial Narrow" panose="020B0604020202020204" pitchFamily="34" charset="0"/>
              </a:defRPr>
            </a:lvl1pPr>
          </a:lstStyle>
          <a:p>
            <a:r>
              <a:rPr lang="de-DE"/>
              <a:t>Empfehlungen für die Anwendung –  </a:t>
            </a:r>
            <a:br>
              <a:rPr lang="de-DE"/>
            </a:br>
            <a:r>
              <a:rPr lang="de-DE"/>
              <a:t>so geht’s richtig</a:t>
            </a:r>
            <a:br>
              <a:rPr lang="de-DE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79540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87C1B61E-B21E-8F41-AB16-7E4C19E8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br>
              <a:rPr lang="de-DE" dirty="0"/>
            </a:br>
            <a:r>
              <a:rPr lang="de-DE" dirty="0"/>
              <a:t>Empfehlungen für die Anwendung –  </a:t>
            </a:r>
            <a:br>
              <a:rPr lang="de-DE" dirty="0"/>
            </a:br>
            <a:r>
              <a:rPr lang="de-DE" dirty="0"/>
              <a:t>so geht’s richtig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C81148C-C8E1-C64C-AEFD-E0FA9DB36343}"/>
              </a:ext>
            </a:extLst>
          </p:cNvPr>
          <p:cNvSpPr txBox="1"/>
          <p:nvPr/>
        </p:nvSpPr>
        <p:spPr>
          <a:xfrm rot="16200000">
            <a:off x="6783643" y="3962089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3EFE95CB-D9BC-2849-96EE-CBE6310C2881}"/>
              </a:ext>
            </a:extLst>
          </p:cNvPr>
          <p:cNvCxnSpPr>
            <a:cxnSpLocks/>
          </p:cNvCxnSpPr>
          <p:nvPr/>
        </p:nvCxnSpPr>
        <p:spPr>
          <a:xfrm>
            <a:off x="-4176888" y="4075290"/>
            <a:ext cx="558800" cy="0"/>
          </a:xfrm>
          <a:prstGeom prst="straightConnector1">
            <a:avLst/>
          </a:prstGeom>
          <a:ln w="76200">
            <a:solidFill>
              <a:srgbClr val="009DE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Kreis 18">
            <a:extLst>
              <a:ext uri="{FF2B5EF4-FFF2-40B4-BE49-F238E27FC236}">
                <a16:creationId xmlns:a16="http://schemas.microsoft.com/office/drawing/2014/main" id="{28E25EF7-1A31-6C49-AAB9-B5433C0E40CA}"/>
              </a:ext>
            </a:extLst>
          </p:cNvPr>
          <p:cNvSpPr/>
          <p:nvPr/>
        </p:nvSpPr>
        <p:spPr>
          <a:xfrm rot="20983036">
            <a:off x="6696124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DE5E7AF2-0373-7E40-9A40-FED47931AF9A}"/>
              </a:ext>
            </a:extLst>
          </p:cNvPr>
          <p:cNvGrpSpPr/>
          <p:nvPr/>
        </p:nvGrpSpPr>
        <p:grpSpPr>
          <a:xfrm>
            <a:off x="6642502" y="82478"/>
            <a:ext cx="1543756" cy="1874035"/>
            <a:chOff x="6642502" y="82478"/>
            <a:chExt cx="1543756" cy="1874035"/>
          </a:xfrm>
        </p:grpSpPr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A593DEF7-7063-594F-81DC-6BD74822C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42502" y="82478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19B928A1-E264-2D46-96D6-8E4CFB22D20E}"/>
                </a:ext>
              </a:extLst>
            </p:cNvPr>
            <p:cNvSpPr txBox="1"/>
            <p:nvPr/>
          </p:nvSpPr>
          <p:spPr>
            <a:xfrm>
              <a:off x="6752569" y="937919"/>
              <a:ext cx="14336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          Größe der </a:t>
              </a:r>
              <a:r>
                <a:rPr lang="de-DE" sz="1400" b="1" dirty="0" err="1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Zahnpastamenge</a:t>
              </a:r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je nach Alter</a:t>
              </a:r>
            </a:p>
          </p:txBody>
        </p:sp>
      </p:grpSp>
      <p:sp>
        <p:nvSpPr>
          <p:cNvPr id="27" name="Inhaltsplatzhalter 9">
            <a:extLst>
              <a:ext uri="{FF2B5EF4-FFF2-40B4-BE49-F238E27FC236}">
                <a16:creationId xmlns:a16="http://schemas.microsoft.com/office/drawing/2014/main" id="{65468524-87EE-1344-AFB6-6098DEC49740}"/>
              </a:ext>
            </a:extLst>
          </p:cNvPr>
          <p:cNvSpPr txBox="1">
            <a:spLocks/>
          </p:cNvSpPr>
          <p:nvPr/>
        </p:nvSpPr>
        <p:spPr>
          <a:xfrm>
            <a:off x="4504276" y="1992772"/>
            <a:ext cx="3560409" cy="519006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Für</a:t>
            </a:r>
            <a:r>
              <a:rPr lang="de-DE" dirty="0"/>
              <a:t> </a:t>
            </a:r>
            <a:r>
              <a:rPr lang="de-DE" sz="1800" dirty="0">
                <a:latin typeface="Arial Narrow" panose="020B0604020202020204" pitchFamily="34" charset="0"/>
                <a:cs typeface="Arial Narrow" panose="020B0604020202020204" pitchFamily="34" charset="0"/>
              </a:rPr>
              <a:t>Kinder ab 2 – 6 Jahre </a:t>
            </a: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B49C0A1F-7C4A-1C41-8BB6-3E310111FF1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11" y="2786139"/>
            <a:ext cx="2753999" cy="183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Grafik 28">
            <a:extLst>
              <a:ext uri="{FF2B5EF4-FFF2-40B4-BE49-F238E27FC236}">
                <a16:creationId xmlns:a16="http://schemas.microsoft.com/office/drawing/2014/main" id="{1881D1DE-4473-3F4E-8149-A311EEEFF6D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19000"/>
                    </a14:imgEffect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076" y="2786139"/>
            <a:ext cx="2754001" cy="183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51F99C6E-AB6D-F547-A197-D5A893E47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095750" cy="1712649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Korrekte Dosierung der Kinderzahnpasta   Fluoridgehalt 1.000 ppm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de-DE" dirty="0"/>
              <a:t>Für Kinder ab Zahndurchbruch bis                  zwei Jahre. Tablette ohne Fluorid!</a:t>
            </a:r>
          </a:p>
          <a:p>
            <a:pPr marL="0" indent="0">
              <a:spcBef>
                <a:spcPts val="1200"/>
              </a:spcBef>
              <a:buNone/>
            </a:pPr>
            <a:endParaRPr lang="de-DE" b="1" dirty="0">
              <a:solidFill>
                <a:srgbClr val="009DE1"/>
              </a:solidFill>
            </a:endParaRPr>
          </a:p>
        </p:txBody>
      </p:sp>
      <p:sp>
        <p:nvSpPr>
          <p:cNvPr id="24" name="Textplatzhalter 6">
            <a:extLst>
              <a:ext uri="{FF2B5EF4-FFF2-40B4-BE49-F238E27FC236}">
                <a16:creationId xmlns:a16="http://schemas.microsoft.com/office/drawing/2014/main" id="{7A53A9A1-27F8-8E47-8507-558A17AA6309}"/>
              </a:ext>
            </a:extLst>
          </p:cNvPr>
          <p:cNvSpPr txBox="1">
            <a:spLocks/>
          </p:cNvSpPr>
          <p:nvPr/>
        </p:nvSpPr>
        <p:spPr>
          <a:xfrm>
            <a:off x="699911" y="2762594"/>
            <a:ext cx="4255911" cy="6781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>
                <a:solidFill>
                  <a:srgbClr val="FF7E79"/>
                </a:solidFill>
              </a:rPr>
              <a:t>Reiskorngröße</a:t>
            </a:r>
          </a:p>
        </p:txBody>
      </p:sp>
      <p:sp>
        <p:nvSpPr>
          <p:cNvPr id="26" name="Textplatzhalter 8">
            <a:extLst>
              <a:ext uri="{FF2B5EF4-FFF2-40B4-BE49-F238E27FC236}">
                <a16:creationId xmlns:a16="http://schemas.microsoft.com/office/drawing/2014/main" id="{A8E0A22A-F489-AA47-BA36-D0A38B6A9D52}"/>
              </a:ext>
            </a:extLst>
          </p:cNvPr>
          <p:cNvSpPr txBox="1">
            <a:spLocks/>
          </p:cNvSpPr>
          <p:nvPr/>
        </p:nvSpPr>
        <p:spPr>
          <a:xfrm>
            <a:off x="4543788" y="2762594"/>
            <a:ext cx="1535280" cy="678178"/>
          </a:xfrm>
          <a:prstGeom prst="rect">
            <a:avLst/>
          </a:prstGeom>
        </p:spPr>
        <p:txBody>
          <a:bodyPr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1800" b="1" dirty="0">
                <a:solidFill>
                  <a:srgbClr val="FF7E79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Erbsengröße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A328E935-F421-544A-B1A4-BEC8CEDC0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33506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BF21CFA9-336B-0B44-844A-3281463B14D7}"/>
              </a:ext>
            </a:extLst>
          </p:cNvPr>
          <p:cNvGrpSpPr/>
          <p:nvPr/>
        </p:nvGrpSpPr>
        <p:grpSpPr>
          <a:xfrm>
            <a:off x="2821252" y="2571750"/>
            <a:ext cx="1376609" cy="1421946"/>
            <a:chOff x="1883404" y="2571750"/>
            <a:chExt cx="1376609" cy="1421946"/>
          </a:xfrm>
        </p:grpSpPr>
        <p:sp>
          <p:nvSpPr>
            <p:cNvPr id="7" name="Abgerundetes Rechteck 6">
              <a:extLst>
                <a:ext uri="{FF2B5EF4-FFF2-40B4-BE49-F238E27FC236}">
                  <a16:creationId xmlns:a16="http://schemas.microsoft.com/office/drawing/2014/main" id="{BC10E545-5FDC-FE49-8461-00473A1C1C69}"/>
                </a:ext>
              </a:extLst>
            </p:cNvPr>
            <p:cNvSpPr/>
            <p:nvPr/>
          </p:nvSpPr>
          <p:spPr>
            <a:xfrm>
              <a:off x="1883404" y="2571750"/>
              <a:ext cx="1376609" cy="1410115"/>
            </a:xfrm>
            <a:prstGeom prst="roundRect">
              <a:avLst/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3AD317A0-3880-A143-A344-70631DC0D11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19" b="96809" l="5556" r="95216"/>
                      </a14:imgEffect>
                    </a14:imgLayer>
                  </a14:imgProps>
                </a:ext>
              </a:extLst>
            </a:blip>
            <a:srcRect l="6113" t="7744" r="4615" b="3309"/>
            <a:stretch/>
          </p:blipFill>
          <p:spPr>
            <a:xfrm>
              <a:off x="2024612" y="2784922"/>
              <a:ext cx="1197705" cy="1208774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9" name="Abgerundetes Rechteck 8">
              <a:extLst>
                <a:ext uri="{FF2B5EF4-FFF2-40B4-BE49-F238E27FC236}">
                  <a16:creationId xmlns:a16="http://schemas.microsoft.com/office/drawing/2014/main" id="{8CED7461-10D6-BD4F-9A6F-F2F92CFB413A}"/>
                </a:ext>
              </a:extLst>
            </p:cNvPr>
            <p:cNvSpPr/>
            <p:nvPr/>
          </p:nvSpPr>
          <p:spPr>
            <a:xfrm>
              <a:off x="1883404" y="2572512"/>
              <a:ext cx="1376609" cy="1410115"/>
            </a:xfrm>
            <a:prstGeom prst="roundRect">
              <a:avLst/>
            </a:prstGeom>
            <a:noFill/>
            <a:ln w="31750">
              <a:solidFill>
                <a:srgbClr val="009DE1"/>
              </a:solidFill>
            </a:ln>
            <a:effectLst>
              <a:reflection blurRad="6350" stA="810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Haben Sie noch Fragen?</a:t>
            </a:r>
            <a:br>
              <a:rPr lang="de-DE" dirty="0"/>
            </a:br>
            <a:endParaRPr lang="de-DE" dirty="0"/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A6110921-A706-F343-81FD-F069AA82A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170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3">
            <a:extLst>
              <a:ext uri="{FF2B5EF4-FFF2-40B4-BE49-F238E27FC236}">
                <a16:creationId xmlns:a16="http://schemas.microsoft.com/office/drawing/2014/main" id="{DAEE1216-362C-BE49-BC38-7EF1D6D69FC3}"/>
              </a:ext>
            </a:extLst>
          </p:cNvPr>
          <p:cNvSpPr txBox="1">
            <a:spLocks/>
          </p:cNvSpPr>
          <p:nvPr/>
        </p:nvSpPr>
        <p:spPr>
          <a:xfrm>
            <a:off x="628650" y="342900"/>
            <a:ext cx="7886700" cy="17049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Fluoride</a:t>
            </a:r>
          </a:p>
          <a:p>
            <a: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die 3. Säule der Prophylaxe</a:t>
            </a:r>
            <a:br>
              <a:rPr lang="de-DE" sz="30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endParaRPr lang="de-DE" sz="30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Foliennummernplatzhalter 1">
            <a:extLst>
              <a:ext uri="{FF2B5EF4-FFF2-40B4-BE49-F238E27FC236}">
                <a16:creationId xmlns:a16="http://schemas.microsoft.com/office/drawing/2014/main" id="{C3D69EF1-11FB-FD45-9B31-010CB4F35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9394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889D08-60CA-1948-AB6A-868D2F339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Denken Sie daran …</a:t>
            </a:r>
            <a:br>
              <a:rPr lang="de-DE" dirty="0"/>
            </a:br>
            <a:endParaRPr lang="de-DE" dirty="0"/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4086DD87-0934-4843-A682-98C4352248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400550" cy="3897048"/>
          </a:xfrm>
        </p:spPr>
        <p:txBody>
          <a:bodyPr>
            <a:noAutofit/>
          </a:bodyPr>
          <a:lstStyle/>
          <a:p>
            <a:pPr lvl="0"/>
            <a:r>
              <a:rPr lang="de-DE" b="1" dirty="0">
                <a:solidFill>
                  <a:srgbClr val="009DE1"/>
                </a:solidFill>
              </a:rPr>
              <a:t>Fluoride – nachweislich genialer Schutz gegen Karies  </a:t>
            </a:r>
          </a:p>
          <a:p>
            <a:pPr lvl="0"/>
            <a:r>
              <a:rPr lang="de-DE" b="1" dirty="0">
                <a:solidFill>
                  <a:srgbClr val="009DE1"/>
                </a:solidFill>
              </a:rPr>
              <a:t>Wenn Zahnpasta mit Fluorid,                         dann keine Fluoridtablette </a:t>
            </a:r>
          </a:p>
          <a:p>
            <a:pPr lvl="0"/>
            <a:r>
              <a:rPr lang="de-DE" b="1" dirty="0">
                <a:solidFill>
                  <a:srgbClr val="009DE1"/>
                </a:solidFill>
              </a:rPr>
              <a:t>Reiskorngröße oder Erbsenmenge –                das Alter gibt die Dosis vor </a:t>
            </a:r>
          </a:p>
          <a:p>
            <a:pPr lvl="0"/>
            <a:r>
              <a:rPr lang="de-DE" b="1" dirty="0">
                <a:solidFill>
                  <a:srgbClr val="009DE1"/>
                </a:solidFill>
              </a:rPr>
              <a:t>Kinderzahnpasta – weniger Geschmack, weniger Verschlucken</a:t>
            </a:r>
            <a:endParaRPr lang="en-US" sz="700" dirty="0">
              <a:solidFill>
                <a:srgbClr val="009DE1"/>
              </a:solidFill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89E9FA79-57F6-6F42-A000-B1829FC9E184}"/>
              </a:ext>
            </a:extLst>
          </p:cNvPr>
          <p:cNvGrpSpPr/>
          <p:nvPr/>
        </p:nvGrpSpPr>
        <p:grpSpPr>
          <a:xfrm>
            <a:off x="5393613" y="1859864"/>
            <a:ext cx="2604561" cy="2690341"/>
            <a:chOff x="5114892" y="1242607"/>
            <a:chExt cx="3277880" cy="3385835"/>
          </a:xfrm>
        </p:grpSpPr>
        <p:sp>
          <p:nvSpPr>
            <p:cNvPr id="12" name="Abgerundetes Rechteck 11">
              <a:extLst>
                <a:ext uri="{FF2B5EF4-FFF2-40B4-BE49-F238E27FC236}">
                  <a16:creationId xmlns:a16="http://schemas.microsoft.com/office/drawing/2014/main" id="{1FB3FEF8-9752-0A44-8636-32CF0C13B7D1}"/>
                </a:ext>
              </a:extLst>
            </p:cNvPr>
            <p:cNvSpPr/>
            <p:nvPr/>
          </p:nvSpPr>
          <p:spPr>
            <a:xfrm>
              <a:off x="5114892" y="1242607"/>
              <a:ext cx="3277880" cy="3357665"/>
            </a:xfrm>
            <a:prstGeom prst="roundRect">
              <a:avLst/>
            </a:prstGeom>
            <a:solidFill>
              <a:schemeClr val="bg1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C48547AD-8BF7-1D42-9E11-06DD4BE267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ackgroundRemoval t="5319" b="96809" l="5556" r="95216"/>
                      </a14:imgEffect>
                    </a14:imgLayer>
                  </a14:imgProps>
                </a:ext>
              </a:extLst>
            </a:blip>
            <a:srcRect l="6113" t="7744" r="4615" b="3309"/>
            <a:stretch/>
          </p:blipFill>
          <p:spPr>
            <a:xfrm>
              <a:off x="5451125" y="1750196"/>
              <a:ext cx="2851886" cy="2878246"/>
            </a:xfrm>
            <a:prstGeom prst="rect">
              <a:avLst/>
            </a:prstGeom>
            <a:effectLst>
              <a:reflection blurRad="6350" stA="52000" endA="300" endPos="35000" dir="5400000" sy="-100000" algn="bl" rotWithShape="0"/>
            </a:effectLst>
          </p:spPr>
        </p:pic>
        <p:sp>
          <p:nvSpPr>
            <p:cNvPr id="14" name="Abgerundetes Rechteck 13">
              <a:extLst>
                <a:ext uri="{FF2B5EF4-FFF2-40B4-BE49-F238E27FC236}">
                  <a16:creationId xmlns:a16="http://schemas.microsoft.com/office/drawing/2014/main" id="{1FFF1947-29E7-C346-A68A-5DF18B8659AD}"/>
                </a:ext>
              </a:extLst>
            </p:cNvPr>
            <p:cNvSpPr/>
            <p:nvPr/>
          </p:nvSpPr>
          <p:spPr>
            <a:xfrm>
              <a:off x="5114892" y="1244422"/>
              <a:ext cx="3277880" cy="3357665"/>
            </a:xfrm>
            <a:prstGeom prst="roundRect">
              <a:avLst/>
            </a:prstGeom>
            <a:noFill/>
            <a:ln w="50800">
              <a:solidFill>
                <a:srgbClr val="009DE1"/>
              </a:solidFill>
            </a:ln>
            <a:effectLst>
              <a:reflection blurRad="6350" stA="81000" endPos="550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9" name="Foliennummernplatzhalter 1">
            <a:extLst>
              <a:ext uri="{FF2B5EF4-FFF2-40B4-BE49-F238E27FC236}">
                <a16:creationId xmlns:a16="http://schemas.microsoft.com/office/drawing/2014/main" id="{AD2966F5-E09E-184E-8F4E-14B8D3A1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9657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br>
              <a:rPr lang="de-DE" sz="2700" dirty="0"/>
            </a:br>
            <a:r>
              <a:rPr lang="de-DE" sz="2700" dirty="0"/>
              <a:t>Fluoride </a:t>
            </a:r>
            <a:r>
              <a:rPr lang="de-DE" dirty="0"/>
              <a:t>– </a:t>
            </a:r>
            <a:br>
              <a:rPr lang="de-DE" dirty="0"/>
            </a:br>
            <a:r>
              <a:rPr lang="de-DE" dirty="0"/>
              <a:t>nachweislich wirksamer Schutz gegen Karies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27ECE59-B115-5D48-9D9A-2493B9D4B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49" y="1369219"/>
            <a:ext cx="6194182" cy="4302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e-DE" b="1" dirty="0">
                <a:solidFill>
                  <a:srgbClr val="009DE1"/>
                </a:solidFill>
              </a:rPr>
              <a:t>Fluoride – ein Schlüsselfaktor in der Kariesvorbeugung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BBE9383-0D8E-F34A-8FB3-39225B77FB12}"/>
              </a:ext>
            </a:extLst>
          </p:cNvPr>
          <p:cNvSpPr txBox="1"/>
          <p:nvPr/>
        </p:nvSpPr>
        <p:spPr>
          <a:xfrm rot="16200000">
            <a:off x="6400438" y="2794741"/>
            <a:ext cx="26477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N. Schulz-Weidner, Prof. Krämer</a:t>
            </a:r>
          </a:p>
          <a:p>
            <a:r>
              <a:rPr lang="de-DE" dirty="0"/>
              <a:t> 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67ADE784-97E9-5243-B311-49625AE5A47F}"/>
              </a:ext>
            </a:extLst>
          </p:cNvPr>
          <p:cNvSpPr txBox="1"/>
          <p:nvPr/>
        </p:nvSpPr>
        <p:spPr>
          <a:xfrm>
            <a:off x="4270657" y="4269201"/>
            <a:ext cx="229186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Frühkindliche Karies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F23E1393-8C93-714C-BC53-A84649B28395}"/>
              </a:ext>
            </a:extLst>
          </p:cNvPr>
          <p:cNvSpPr txBox="1"/>
          <p:nvPr/>
        </p:nvSpPr>
        <p:spPr>
          <a:xfrm>
            <a:off x="5978522" y="403213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E2682774-3FC7-6040-9B93-9BBC05D782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27000"/>
                    </a14:imgEffect>
                    <a14:imgEffect>
                      <a14:brightnessContrast bright="5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22" r="6001"/>
          <a:stretch/>
        </p:blipFill>
        <p:spPr>
          <a:xfrm>
            <a:off x="4360055" y="1800000"/>
            <a:ext cx="3169227" cy="24347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86DE43FD-394D-3D4C-BB02-50DE07D6667E}"/>
              </a:ext>
            </a:extLst>
          </p:cNvPr>
          <p:cNvSpPr txBox="1"/>
          <p:nvPr/>
        </p:nvSpPr>
        <p:spPr>
          <a:xfrm>
            <a:off x="655691" y="4269201"/>
            <a:ext cx="309569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Gesundes Milchgebiss</a:t>
            </a:r>
          </a:p>
        </p:txBody>
      </p:sp>
      <p:sp>
        <p:nvSpPr>
          <p:cNvPr id="12" name="Foliennummernplatzhalter 1">
            <a:extLst>
              <a:ext uri="{FF2B5EF4-FFF2-40B4-BE49-F238E27FC236}">
                <a16:creationId xmlns:a16="http://schemas.microsoft.com/office/drawing/2014/main" id="{80D6455E-7461-E347-A6C3-37617DBCB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3</a:t>
            </a:fld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0DB261F-FB25-8E42-8D0C-CBF8BA1D8C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15000" contrast="-3000"/>
                    </a14:imgEffect>
                  </a14:imgLayer>
                </a14:imgProps>
              </a:ext>
            </a:extLst>
          </a:blip>
          <a:srcRect b="11656"/>
          <a:stretch/>
        </p:blipFill>
        <p:spPr>
          <a:xfrm>
            <a:off x="722921" y="1799494"/>
            <a:ext cx="2205740" cy="11605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3E3210F-837A-C84F-AEB7-0CB1C6546E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colorTemperature colorTemp="8291"/>
                    </a14:imgEffect>
                    <a14:imgEffect>
                      <a14:saturation sat="96000"/>
                    </a14:imgEffect>
                  </a14:imgLayer>
                </a14:imgProps>
              </a:ext>
            </a:extLst>
          </a:blip>
          <a:srcRect t="9195"/>
          <a:stretch/>
        </p:blipFill>
        <p:spPr>
          <a:xfrm>
            <a:off x="720522" y="3048000"/>
            <a:ext cx="2205740" cy="11723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09024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773125F1-AA36-3D4A-9DE6-CF1ED376E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8000" y="1224000"/>
            <a:ext cx="4644000" cy="31653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69472DE9-5B0E-F146-BC9F-BF63AAC03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700" dirty="0"/>
              <a:t>Themenschwerpunkte</a:t>
            </a:r>
            <a:br>
              <a:rPr lang="de-DE" sz="2700" dirty="0"/>
            </a:br>
            <a:endParaRPr lang="de-DE" sz="2700" dirty="0"/>
          </a:p>
        </p:txBody>
      </p:sp>
      <p:sp>
        <p:nvSpPr>
          <p:cNvPr id="13" name="Inhaltsplatzhalter 12">
            <a:extLst>
              <a:ext uri="{FF2B5EF4-FFF2-40B4-BE49-F238E27FC236}">
                <a16:creationId xmlns:a16="http://schemas.microsoft.com/office/drawing/2014/main" id="{A0EB00F3-D11E-A346-AD0B-C3266AF911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4001965" cy="3263504"/>
          </a:xfrm>
        </p:spPr>
        <p:txBody>
          <a:bodyPr>
            <a:normAutofit/>
          </a:bodyPr>
          <a:lstStyle/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Wo stecken Fluoride drin?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Der Weg des Fluorids zum Zahn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Wie wirkt Fluorid auf den Zahnschmelz?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Nebenwirkung von Fluoriden –                        </a:t>
            </a:r>
            <a:r>
              <a:rPr lang="de-DE" dirty="0"/>
              <a:t>alles eine Frage der Dosierung</a:t>
            </a:r>
          </a:p>
          <a:p>
            <a:pPr marL="216000" indent="-216000"/>
            <a:r>
              <a:rPr lang="de-DE" b="1" dirty="0">
                <a:solidFill>
                  <a:srgbClr val="009DE1"/>
                </a:solidFill>
              </a:rPr>
              <a:t>Empfehlungen für die Anwendung –               </a:t>
            </a:r>
            <a:r>
              <a:rPr lang="de-DE" dirty="0"/>
              <a:t>so geht’s richtig</a:t>
            </a:r>
          </a:p>
          <a:p>
            <a:pPr marL="0" indent="0">
              <a:buNone/>
            </a:pPr>
            <a:endParaRPr lang="de-DE" sz="1800" b="1" dirty="0">
              <a:solidFill>
                <a:srgbClr val="009DE1"/>
              </a:solidFill>
            </a:endParaRPr>
          </a:p>
          <a:p>
            <a:endParaRPr lang="de-DE" sz="1800" dirty="0">
              <a:solidFill>
                <a:srgbClr val="009DE1"/>
              </a:solidFill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470A82F-7F58-A64F-84A8-B16BA468C702}"/>
              </a:ext>
            </a:extLst>
          </p:cNvPr>
          <p:cNvSpPr txBox="1"/>
          <p:nvPr/>
        </p:nvSpPr>
        <p:spPr>
          <a:xfrm rot="16200000">
            <a:off x="7910891" y="3212482"/>
            <a:ext cx="2147508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Foto: </a:t>
            </a:r>
            <a:r>
              <a:rPr lang="de-DE" sz="600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Fotolia.com</a:t>
            </a:r>
            <a:endParaRPr lang="de-DE" sz="600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" name="Foliennummernplatzhalter 1">
            <a:extLst>
              <a:ext uri="{FF2B5EF4-FFF2-40B4-BE49-F238E27FC236}">
                <a16:creationId xmlns:a16="http://schemas.microsoft.com/office/drawing/2014/main" id="{D015950B-0745-1A4E-A52B-95F894158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71188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87C1B61E-B21E-8F41-AB16-7E4C19E8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Wo stecken Fluoride drin?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C81148C-C8E1-C64C-AEFD-E0FA9DB36343}"/>
              </a:ext>
            </a:extLst>
          </p:cNvPr>
          <p:cNvSpPr txBox="1"/>
          <p:nvPr/>
        </p:nvSpPr>
        <p:spPr>
          <a:xfrm rot="16200000">
            <a:off x="4712121" y="4041110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LAGZ Bayern </a:t>
            </a:r>
            <a:endParaRPr lang="de-DE" dirty="0"/>
          </a:p>
        </p:txBody>
      </p:sp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51F99C6E-AB6D-F547-A197-D5A893E47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5010150" cy="939359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dirty="0"/>
              <a:t>Kinderzahnpasten enthalten </a:t>
            </a:r>
            <a:r>
              <a:rPr lang="de-DE" b="1" dirty="0"/>
              <a:t>1.000</a:t>
            </a:r>
            <a:r>
              <a:rPr lang="de-DE" dirty="0"/>
              <a:t> ppm Fluorid.</a:t>
            </a:r>
          </a:p>
        </p:txBody>
      </p:sp>
      <p:cxnSp>
        <p:nvCxnSpPr>
          <p:cNvPr id="40" name="Gerade Verbindung mit Pfeil 39">
            <a:extLst>
              <a:ext uri="{FF2B5EF4-FFF2-40B4-BE49-F238E27FC236}">
                <a16:creationId xmlns:a16="http://schemas.microsoft.com/office/drawing/2014/main" id="{3EFE95CB-D9BC-2849-96EE-CBE6310C2881}"/>
              </a:ext>
            </a:extLst>
          </p:cNvPr>
          <p:cNvCxnSpPr>
            <a:cxnSpLocks/>
          </p:cNvCxnSpPr>
          <p:nvPr/>
        </p:nvCxnSpPr>
        <p:spPr>
          <a:xfrm>
            <a:off x="-4176888" y="4075290"/>
            <a:ext cx="558800" cy="0"/>
          </a:xfrm>
          <a:prstGeom prst="straightConnector1">
            <a:avLst/>
          </a:prstGeom>
          <a:ln w="76200">
            <a:solidFill>
              <a:srgbClr val="009DE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A619A723-35EB-3140-9190-5A3325B45F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2" t="11131" r="14439" b="4322"/>
          <a:stretch/>
        </p:blipFill>
        <p:spPr>
          <a:xfrm>
            <a:off x="6336654" y="2795893"/>
            <a:ext cx="1979762" cy="1645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91A41E8-8E9A-6F48-978F-86F48AE231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8" t="18342" r="5430" b="9627"/>
          <a:stretch/>
        </p:blipFill>
        <p:spPr>
          <a:xfrm>
            <a:off x="720000" y="2234754"/>
            <a:ext cx="4534550" cy="244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73785B71-2899-BA46-BC64-CD43FBCA4DEC}"/>
              </a:ext>
            </a:extLst>
          </p:cNvPr>
          <p:cNvSpPr txBox="1"/>
          <p:nvPr/>
        </p:nvSpPr>
        <p:spPr>
          <a:xfrm flipH="1">
            <a:off x="6325018" y="2290356"/>
            <a:ext cx="199836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300" dirty="0">
                <a:latin typeface="Arial Narrow" panose="020B0604020202020204" pitchFamily="34" charset="0"/>
                <a:cs typeface="Arial Narrow" panose="020B0604020202020204" pitchFamily="34" charset="0"/>
              </a:rPr>
              <a:t>Zahnpasta ohne Fluorid – eine Alternative???</a:t>
            </a:r>
          </a:p>
        </p:txBody>
      </p:sp>
      <p:sp>
        <p:nvSpPr>
          <p:cNvPr id="19" name="Kreis 18">
            <a:extLst>
              <a:ext uri="{FF2B5EF4-FFF2-40B4-BE49-F238E27FC236}">
                <a16:creationId xmlns:a16="http://schemas.microsoft.com/office/drawing/2014/main" id="{28E25EF7-1A31-6C49-AAB9-B5433C0E40CA}"/>
              </a:ext>
            </a:extLst>
          </p:cNvPr>
          <p:cNvSpPr/>
          <p:nvPr/>
        </p:nvSpPr>
        <p:spPr>
          <a:xfrm rot="20983036">
            <a:off x="6696124" y="448733"/>
            <a:ext cx="1440000" cy="1440000"/>
          </a:xfrm>
          <a:prstGeom prst="pi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2785F3AB-076D-D046-9F1B-1C6DE9D82F93}"/>
              </a:ext>
            </a:extLst>
          </p:cNvPr>
          <p:cNvGrpSpPr/>
          <p:nvPr/>
        </p:nvGrpSpPr>
        <p:grpSpPr>
          <a:xfrm>
            <a:off x="6642502" y="82478"/>
            <a:ext cx="1543756" cy="1874035"/>
            <a:chOff x="6719711" y="71189"/>
            <a:chExt cx="1543756" cy="1874035"/>
          </a:xfrm>
        </p:grpSpPr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A593DEF7-7063-594F-81DC-6BD74822C5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19711" y="71189"/>
              <a:ext cx="1522205" cy="1874035"/>
            </a:xfrm>
            <a:prstGeom prst="rect">
              <a:avLst/>
            </a:prstGeom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feld 21">
              <a:extLst>
                <a:ext uri="{FF2B5EF4-FFF2-40B4-BE49-F238E27FC236}">
                  <a16:creationId xmlns:a16="http://schemas.microsoft.com/office/drawing/2014/main" id="{19B928A1-E264-2D46-96D6-8E4CFB22D20E}"/>
                </a:ext>
              </a:extLst>
            </p:cNvPr>
            <p:cNvSpPr txBox="1"/>
            <p:nvPr/>
          </p:nvSpPr>
          <p:spPr>
            <a:xfrm>
              <a:off x="6829778" y="1084676"/>
              <a:ext cx="14336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4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Wissenswert</a:t>
              </a: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DD4B9F6-2FF5-584C-9A98-509CDCB8C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2615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87C1B61E-B21E-8F41-AB16-7E4C19E8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Wo stecken Fluoride drin?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C81148C-C8E1-C64C-AEFD-E0FA9DB36343}"/>
              </a:ext>
            </a:extLst>
          </p:cNvPr>
          <p:cNvSpPr txBox="1"/>
          <p:nvPr/>
        </p:nvSpPr>
        <p:spPr>
          <a:xfrm rot="16200000">
            <a:off x="6048629" y="2464659"/>
            <a:ext cx="12633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B. Hermann </a:t>
            </a:r>
            <a:endParaRPr lang="de-DE" dirty="0"/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A55DE69E-A5FA-8B46-B4B7-D6BAB85627AC}"/>
              </a:ext>
            </a:extLst>
          </p:cNvPr>
          <p:cNvGrpSpPr/>
          <p:nvPr/>
        </p:nvGrpSpPr>
        <p:grpSpPr>
          <a:xfrm>
            <a:off x="4411131" y="1685576"/>
            <a:ext cx="2079978" cy="1337734"/>
            <a:chOff x="1645354" y="3392310"/>
            <a:chExt cx="2079978" cy="1337734"/>
          </a:xfrm>
        </p:grpSpPr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24003CB1-4AAD-6D42-B1DB-74CC61BC1AD3}"/>
                </a:ext>
              </a:extLst>
            </p:cNvPr>
            <p:cNvSpPr/>
            <p:nvPr/>
          </p:nvSpPr>
          <p:spPr>
            <a:xfrm>
              <a:off x="1645354" y="3392310"/>
              <a:ext cx="1984023" cy="1236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Rechteck 30">
              <a:extLst>
                <a:ext uri="{FF2B5EF4-FFF2-40B4-BE49-F238E27FC236}">
                  <a16:creationId xmlns:a16="http://schemas.microsoft.com/office/drawing/2014/main" id="{07BB06BE-B402-B94E-8922-027242D8F094}"/>
                </a:ext>
              </a:extLst>
            </p:cNvPr>
            <p:cNvSpPr/>
            <p:nvPr/>
          </p:nvSpPr>
          <p:spPr>
            <a:xfrm>
              <a:off x="1741309" y="3426177"/>
              <a:ext cx="1984023" cy="123613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Rechteck 31">
              <a:extLst>
                <a:ext uri="{FF2B5EF4-FFF2-40B4-BE49-F238E27FC236}">
                  <a16:creationId xmlns:a16="http://schemas.microsoft.com/office/drawing/2014/main" id="{DB384114-B281-D542-B95F-BBCCA34E6671}"/>
                </a:ext>
              </a:extLst>
            </p:cNvPr>
            <p:cNvSpPr/>
            <p:nvPr/>
          </p:nvSpPr>
          <p:spPr>
            <a:xfrm>
              <a:off x="1766711" y="4543777"/>
              <a:ext cx="1936042" cy="1862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33" name="Grafik 32">
            <a:extLst>
              <a:ext uri="{FF2B5EF4-FFF2-40B4-BE49-F238E27FC236}">
                <a16:creationId xmlns:a16="http://schemas.microsoft.com/office/drawing/2014/main" id="{139DFF79-D1B8-EB4B-B0DB-6DFD0CBAF19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45000"/>
                    </a14:imgEffect>
                    <a14:imgEffect>
                      <a14:brightnessContrast bright="16000" contrast="4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" y="3291178"/>
            <a:ext cx="3287304" cy="13748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51F99C6E-AB6D-F547-A197-D5A893E47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8385528" cy="352338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sz="1300" dirty="0"/>
              <a:t>Fluoridtabletten Vitamin D + Fluorid		       Tabletten nur mit Vitamin D</a:t>
            </a:r>
          </a:p>
        </p:txBody>
      </p:sp>
      <p:sp>
        <p:nvSpPr>
          <p:cNvPr id="44" name="Pfeil nach rechts 43">
            <a:extLst>
              <a:ext uri="{FF2B5EF4-FFF2-40B4-BE49-F238E27FC236}">
                <a16:creationId xmlns:a16="http://schemas.microsoft.com/office/drawing/2014/main" id="{EE951D65-60FB-4148-83CA-36B30148294F}"/>
              </a:ext>
            </a:extLst>
          </p:cNvPr>
          <p:cNvSpPr/>
          <p:nvPr/>
        </p:nvSpPr>
        <p:spPr>
          <a:xfrm>
            <a:off x="417689" y="3559308"/>
            <a:ext cx="451555" cy="146755"/>
          </a:xfrm>
          <a:prstGeom prst="rightArrow">
            <a:avLst/>
          </a:prstGeom>
          <a:solidFill>
            <a:srgbClr val="009D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Pfeil nach rechts 44">
            <a:extLst>
              <a:ext uri="{FF2B5EF4-FFF2-40B4-BE49-F238E27FC236}">
                <a16:creationId xmlns:a16="http://schemas.microsoft.com/office/drawing/2014/main" id="{EE6D0662-0419-F34B-93E5-AC9040C99646}"/>
              </a:ext>
            </a:extLst>
          </p:cNvPr>
          <p:cNvSpPr/>
          <p:nvPr/>
        </p:nvSpPr>
        <p:spPr>
          <a:xfrm>
            <a:off x="412045" y="3683488"/>
            <a:ext cx="451555" cy="146755"/>
          </a:xfrm>
          <a:prstGeom prst="rightArrow">
            <a:avLst/>
          </a:prstGeom>
          <a:solidFill>
            <a:srgbClr val="009DE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5" name="Foliennummernplatzhalter 54">
            <a:extLst>
              <a:ext uri="{FF2B5EF4-FFF2-40B4-BE49-F238E27FC236}">
                <a16:creationId xmlns:a16="http://schemas.microsoft.com/office/drawing/2014/main" id="{56DB8A38-4582-E846-B408-1A186E6C9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6F41951F-56F6-3C41-975F-F72D6F4EAB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370" t="27264" r="17673" b="23155"/>
          <a:stretch/>
        </p:blipFill>
        <p:spPr>
          <a:xfrm>
            <a:off x="720000" y="1748103"/>
            <a:ext cx="2857364" cy="136956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9C4073DA-A374-EA4C-939D-B2D6B1FB7EE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58" b="1295"/>
          <a:stretch/>
        </p:blipFill>
        <p:spPr>
          <a:xfrm>
            <a:off x="4401457" y="1691640"/>
            <a:ext cx="2186767" cy="1436914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98E6ADC-E0E1-514E-AC8D-99606752D732}"/>
              </a:ext>
            </a:extLst>
          </p:cNvPr>
          <p:cNvSpPr/>
          <p:nvPr/>
        </p:nvSpPr>
        <p:spPr>
          <a:xfrm rot="1641719">
            <a:off x="4126645" y="3072919"/>
            <a:ext cx="559525" cy="145915"/>
          </a:xfrm>
          <a:prstGeom prst="rect">
            <a:avLst/>
          </a:prstGeom>
          <a:solidFill>
            <a:srgbClr val="DEEF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B727A36-F617-2147-AA7D-5F628CCF3A6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09" t="22352" r="2203" b="2317"/>
          <a:stretch/>
        </p:blipFill>
        <p:spPr>
          <a:xfrm>
            <a:off x="4401457" y="3291178"/>
            <a:ext cx="3447378" cy="1309706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Inhaltsplatzhalter 9">
            <a:extLst>
              <a:ext uri="{FF2B5EF4-FFF2-40B4-BE49-F238E27FC236}">
                <a16:creationId xmlns:a16="http://schemas.microsoft.com/office/drawing/2014/main" id="{F4A752A4-DFC6-1648-A5BB-9D794B08A38D}"/>
              </a:ext>
            </a:extLst>
          </p:cNvPr>
          <p:cNvSpPr txBox="1">
            <a:spLocks/>
          </p:cNvSpPr>
          <p:nvPr/>
        </p:nvSpPr>
        <p:spPr>
          <a:xfrm>
            <a:off x="7883772" y="3323168"/>
            <a:ext cx="1213338" cy="632481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 Narrow" panose="020B0604020202020204" pitchFamily="34" charset="0"/>
                <a:ea typeface="+mn-ea"/>
                <a:cs typeface="Arial Narrow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de-DE" sz="1300" dirty="0"/>
              <a:t>Messenger-Nachricht einer Mutter</a:t>
            </a:r>
          </a:p>
        </p:txBody>
      </p:sp>
    </p:spTree>
    <p:extLst>
      <p:ext uri="{BB962C8B-B14F-4D97-AF65-F5344CB8AC3E}">
        <p14:creationId xmlns:p14="http://schemas.microsoft.com/office/powerpoint/2010/main" val="228784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87C1B61E-B21E-8F41-AB16-7E4C19E8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Wo stecken Fluoride drin?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C81148C-C8E1-C64C-AEFD-E0FA9DB36343}"/>
              </a:ext>
            </a:extLst>
          </p:cNvPr>
          <p:cNvSpPr txBox="1"/>
          <p:nvPr/>
        </p:nvSpPr>
        <p:spPr>
          <a:xfrm rot="16200000">
            <a:off x="8194164" y="3742663"/>
            <a:ext cx="109018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Fotos: Dr. B. Hermann </a:t>
            </a:r>
            <a:endParaRPr lang="de-DE" dirty="0"/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2819A73C-9794-B54F-8C74-C6CD4F089D9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2" r="3018" b="3679"/>
          <a:stretch/>
        </p:blipFill>
        <p:spPr>
          <a:xfrm>
            <a:off x="7179289" y="2837267"/>
            <a:ext cx="1392660" cy="1463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148BBF0E-74B2-CA48-8713-848B7A64111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84" t="670" r="1071" b="4159"/>
          <a:stretch/>
        </p:blipFill>
        <p:spPr>
          <a:xfrm>
            <a:off x="4680000" y="1224000"/>
            <a:ext cx="1989221" cy="30818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18B40E20-F95C-8544-BB25-E1999C57550D}"/>
              </a:ext>
            </a:extLst>
          </p:cNvPr>
          <p:cNvCxnSpPr>
            <a:cxnSpLocks/>
          </p:cNvCxnSpPr>
          <p:nvPr/>
        </p:nvCxnSpPr>
        <p:spPr>
          <a:xfrm>
            <a:off x="6733818" y="3155242"/>
            <a:ext cx="406400" cy="169334"/>
          </a:xfrm>
          <a:prstGeom prst="straightConnector1">
            <a:avLst/>
          </a:prstGeom>
          <a:ln w="76200">
            <a:solidFill>
              <a:srgbClr val="009DE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51F99C6E-AB6D-F547-A197-D5A893E47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4654549" cy="3774281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Fluoride in Trinkwasser und Mineralwasser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Der Fluoridgehalt beim Trinkwasser                              in Deutschland beträgt meist 0,3mg/l,                       mit regionalen Ausnahmen.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Mineralwasser und Tafelwasser                          können unterschiedliche Fluorid-             </a:t>
            </a:r>
            <a:r>
              <a:rPr lang="de-DE" dirty="0" err="1"/>
              <a:t>konzentrationen</a:t>
            </a:r>
            <a:r>
              <a:rPr lang="de-DE" dirty="0"/>
              <a:t> enthalten.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Für die Zubereitung von Säuglings-        </a:t>
            </a:r>
            <a:r>
              <a:rPr lang="de-DE" dirty="0" err="1"/>
              <a:t>milchnahrung</a:t>
            </a:r>
            <a:r>
              <a:rPr lang="de-DE" dirty="0"/>
              <a:t>: Wasser darf                               maximal 0,3 mg/l Fluorid enthalten</a:t>
            </a:r>
          </a:p>
          <a:p>
            <a:pPr marL="216000" indent="-216000">
              <a:spcBef>
                <a:spcPts val="1200"/>
              </a:spcBef>
              <a:buNone/>
            </a:pPr>
            <a:endParaRPr lang="de-DE" dirty="0"/>
          </a:p>
          <a:p>
            <a:pPr marL="0" indent="0">
              <a:buNone/>
            </a:pPr>
            <a:endParaRPr lang="de-DE" sz="1600" dirty="0"/>
          </a:p>
        </p:txBody>
      </p:sp>
      <p:sp>
        <p:nvSpPr>
          <p:cNvPr id="27" name="Foliennummernplatzhalter 26">
            <a:extLst>
              <a:ext uri="{FF2B5EF4-FFF2-40B4-BE49-F238E27FC236}">
                <a16:creationId xmlns:a16="http://schemas.microsoft.com/office/drawing/2014/main" id="{8638888D-B9C2-6048-962D-872D0DFD8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4601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9">
            <a:extLst>
              <a:ext uri="{FF2B5EF4-FFF2-40B4-BE49-F238E27FC236}">
                <a16:creationId xmlns:a16="http://schemas.microsoft.com/office/drawing/2014/main" id="{51F99C6E-AB6D-F547-A197-D5A893E47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369218"/>
            <a:ext cx="3655482" cy="3774281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de-DE" b="1" dirty="0">
                <a:solidFill>
                  <a:srgbClr val="009DE1"/>
                </a:solidFill>
              </a:rPr>
              <a:t>Fluoridhaltiges Speisesalz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Säuglingsnahrung sollte nicht gesalzen werden.</a:t>
            </a:r>
          </a:p>
          <a:p>
            <a:pPr marL="216000" indent="-216000">
              <a:spcBef>
                <a:spcPts val="1200"/>
              </a:spcBef>
            </a:pPr>
            <a:r>
              <a:rPr lang="de-DE" dirty="0"/>
              <a:t>Im Kleinkindalter Salz nur in geringen Mengen zur Nahrung hinzufügen.</a:t>
            </a:r>
          </a:p>
          <a:p>
            <a:pPr marL="216000" indent="-216000">
              <a:spcBef>
                <a:spcPts val="1200"/>
              </a:spcBef>
              <a:buNone/>
            </a:pPr>
            <a:endParaRPr lang="de-DE" dirty="0"/>
          </a:p>
          <a:p>
            <a:pPr marL="0" indent="0">
              <a:buNone/>
            </a:pPr>
            <a:endParaRPr lang="de-DE" sz="16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ED19CC3-A8BD-B745-BA10-5798C92675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20" r="23352"/>
          <a:stretch/>
        </p:blipFill>
        <p:spPr>
          <a:xfrm>
            <a:off x="4320000" y="1224000"/>
            <a:ext cx="2534356" cy="3081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tel 8">
            <a:extLst>
              <a:ext uri="{FF2B5EF4-FFF2-40B4-BE49-F238E27FC236}">
                <a16:creationId xmlns:a16="http://schemas.microsoft.com/office/drawing/2014/main" id="{87C1B61E-B21E-8F41-AB16-7E4C19E82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73844"/>
            <a:ext cx="5322207" cy="892969"/>
          </a:xfrm>
        </p:spPr>
        <p:txBody>
          <a:bodyPr>
            <a:noAutofit/>
          </a:bodyPr>
          <a:lstStyle/>
          <a:p>
            <a:br>
              <a:rPr lang="de-DE" dirty="0"/>
            </a:br>
            <a:r>
              <a:rPr lang="de-DE" dirty="0"/>
              <a:t>Wo stecken Fluoride drin?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C81148C-C8E1-C64C-AEFD-E0FA9DB36343}"/>
              </a:ext>
            </a:extLst>
          </p:cNvPr>
          <p:cNvSpPr txBox="1"/>
          <p:nvPr/>
        </p:nvSpPr>
        <p:spPr>
          <a:xfrm rot="16200000">
            <a:off x="6309498" y="3651644"/>
            <a:ext cx="129288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Foto: Dr. B. Hermann </a:t>
            </a:r>
            <a:endParaRPr lang="de-DE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1566E18A-FCA5-1F46-83B2-E355E1ECE8C8}"/>
              </a:ext>
            </a:extLst>
          </p:cNvPr>
          <p:cNvGrpSpPr/>
          <p:nvPr/>
        </p:nvGrpSpPr>
        <p:grpSpPr>
          <a:xfrm>
            <a:off x="6642502" y="82478"/>
            <a:ext cx="1543756" cy="1874035"/>
            <a:chOff x="6642502" y="82478"/>
            <a:chExt cx="1543756" cy="1874035"/>
          </a:xfrm>
        </p:grpSpPr>
        <p:sp>
          <p:nvSpPr>
            <p:cNvPr id="14" name="Kreis 13">
              <a:extLst>
                <a:ext uri="{FF2B5EF4-FFF2-40B4-BE49-F238E27FC236}">
                  <a16:creationId xmlns:a16="http://schemas.microsoft.com/office/drawing/2014/main" id="{26E8515A-57D6-CC4F-8991-698C385437E6}"/>
                </a:ext>
              </a:extLst>
            </p:cNvPr>
            <p:cNvSpPr/>
            <p:nvPr/>
          </p:nvSpPr>
          <p:spPr>
            <a:xfrm rot="20983036">
              <a:off x="6696124" y="448733"/>
              <a:ext cx="1440000" cy="1440000"/>
            </a:xfrm>
            <a:prstGeom prst="pi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73298E55-D6CA-8C4D-B302-074891126A0B}"/>
                </a:ext>
              </a:extLst>
            </p:cNvPr>
            <p:cNvGrpSpPr/>
            <p:nvPr/>
          </p:nvGrpSpPr>
          <p:grpSpPr>
            <a:xfrm>
              <a:off x="6642502" y="82478"/>
              <a:ext cx="1543756" cy="1874035"/>
              <a:chOff x="6719711" y="71189"/>
              <a:chExt cx="1543756" cy="1874035"/>
            </a:xfrm>
          </p:grpSpPr>
          <p:pic>
            <p:nvPicPr>
              <p:cNvPr id="21" name="Grafik 20">
                <a:extLst>
                  <a:ext uri="{FF2B5EF4-FFF2-40B4-BE49-F238E27FC236}">
                    <a16:creationId xmlns:a16="http://schemas.microsoft.com/office/drawing/2014/main" id="{33E65B1F-EED1-514E-97EC-C1E1AD3131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19711" y="71189"/>
                <a:ext cx="1522205" cy="1874035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3D41AF1F-7D94-AD43-B6DF-BCE1578C072E}"/>
                  </a:ext>
                </a:extLst>
              </p:cNvPr>
              <p:cNvSpPr txBox="1"/>
              <p:nvPr/>
            </p:nvSpPr>
            <p:spPr>
              <a:xfrm>
                <a:off x="6829778" y="966152"/>
                <a:ext cx="143368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1400" b="1" dirty="0">
                    <a:solidFill>
                      <a:schemeClr val="bg1"/>
                    </a:solidFill>
                    <a:latin typeface="Arial Narrow" panose="020B0604020202020204" pitchFamily="34" charset="0"/>
                    <a:cs typeface="Arial Narrow" panose="020B0604020202020204" pitchFamily="34" charset="0"/>
                  </a:rPr>
                  <a:t>Unbedingt sparsam salzen</a:t>
                </a:r>
              </a:p>
            </p:txBody>
          </p:sp>
        </p:grp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B987EF9-89F5-9F4D-9DCB-2B2F8B61F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58F42-34A3-CD4A-898E-0ABBC660644A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09812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11B3D49-37F2-0E4A-9320-E3C76839552D}"/>
              </a:ext>
            </a:extLst>
          </p:cNvPr>
          <p:cNvSpPr/>
          <p:nvPr/>
        </p:nvSpPr>
        <p:spPr>
          <a:xfrm>
            <a:off x="720970" y="1189894"/>
            <a:ext cx="5298830" cy="339969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Titel 1">
            <a:extLst>
              <a:ext uri="{FF2B5EF4-FFF2-40B4-BE49-F238E27FC236}">
                <a16:creationId xmlns:a16="http://schemas.microsoft.com/office/drawing/2014/main" id="{D94DCD53-C7C8-CF41-B113-445CBB588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92969"/>
          </a:xfrm>
        </p:spPr>
        <p:txBody>
          <a:bodyPr>
            <a:noAutofit/>
          </a:bodyPr>
          <a:lstStyle/>
          <a:p>
            <a:r>
              <a:rPr lang="de-DE" dirty="0"/>
              <a:t>Der Weg des Fluorids zum Zahn</a:t>
            </a:r>
            <a:br>
              <a:rPr lang="de-DE" dirty="0"/>
            </a:br>
            <a:endParaRPr lang="de-DE" dirty="0"/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16FE78C-52BF-1549-966B-06EE203E4625}"/>
              </a:ext>
            </a:extLst>
          </p:cNvPr>
          <p:cNvSpPr txBox="1"/>
          <p:nvPr/>
        </p:nvSpPr>
        <p:spPr>
          <a:xfrm>
            <a:off x="5978522" y="4032136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69768E5-2617-C741-8733-5CCE24CEFF8A}"/>
              </a:ext>
            </a:extLst>
          </p:cNvPr>
          <p:cNvSpPr txBox="1"/>
          <p:nvPr/>
        </p:nvSpPr>
        <p:spPr>
          <a:xfrm rot="16200000">
            <a:off x="4679814" y="2891459"/>
            <a:ext cx="3166674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600" dirty="0">
                <a:latin typeface="Arial Narrow" panose="020B0604020202020204" pitchFamily="34" charset="0"/>
                <a:cs typeface="Arial Narrow" panose="020B0604020202020204" pitchFamily="34" charset="0"/>
              </a:rPr>
              <a:t>Grafik: Arbeitsgruppe Hebammen-Ausbildung in der DAJ 2021 I  </a:t>
            </a:r>
            <a:r>
              <a:rPr lang="de-DE" sz="600" dirty="0" err="1">
                <a:latin typeface="Arial Narrow" panose="020B0604020202020204" pitchFamily="34" charset="0"/>
                <a:cs typeface="Arial Narrow" panose="020B0604020202020204" pitchFamily="34" charset="0"/>
              </a:rPr>
              <a:t>www.daj.de</a:t>
            </a:r>
            <a:endParaRPr lang="de-DE" sz="600" dirty="0">
              <a:latin typeface="Arial Narrow" panose="020B0604020202020204" pitchFamily="34" charset="0"/>
              <a:cs typeface="Arial Narrow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14" name="Foliennummernplatzhalter 1">
            <a:extLst>
              <a:ext uri="{FF2B5EF4-FFF2-40B4-BE49-F238E27FC236}">
                <a16:creationId xmlns:a16="http://schemas.microsoft.com/office/drawing/2014/main" id="{ECF550BA-D0EF-494B-B731-8A876BD31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3924" y="4767263"/>
            <a:ext cx="428625" cy="273844"/>
          </a:xfrm>
        </p:spPr>
        <p:txBody>
          <a:bodyPr/>
          <a:lstStyle/>
          <a:p>
            <a:fld id="{A1D58F42-34A3-CD4A-898E-0ABBC660644A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1F504EF-41D8-0142-AE11-0C1BFEF364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78" t="6299" r="1639" b="2479"/>
          <a:stretch/>
        </p:blipFill>
        <p:spPr>
          <a:xfrm>
            <a:off x="806826" y="1667436"/>
            <a:ext cx="5061624" cy="2816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042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583</Words>
  <Application>Microsoft Macintosh PowerPoint</Application>
  <PresentationFormat>Bildschirmpräsentation (16:9)</PresentationFormat>
  <Paragraphs>109</Paragraphs>
  <Slides>20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Calibri</vt:lpstr>
      <vt:lpstr>Calibri Light</vt:lpstr>
      <vt:lpstr>Office</vt:lpstr>
      <vt:lpstr>PowerPoint-Präsentation</vt:lpstr>
      <vt:lpstr>PowerPoint-Präsentation</vt:lpstr>
      <vt:lpstr> Fluoride –  nachweislich wirksamer Schutz gegen Karies </vt:lpstr>
      <vt:lpstr>Themenschwerpunkte </vt:lpstr>
      <vt:lpstr> Wo stecken Fluoride drin?  </vt:lpstr>
      <vt:lpstr> Wo stecken Fluoride drin?  </vt:lpstr>
      <vt:lpstr> Wo stecken Fluoride drin?  </vt:lpstr>
      <vt:lpstr> Wo stecken Fluoride drin?  </vt:lpstr>
      <vt:lpstr>Der Weg des Fluorids zum Zahn </vt:lpstr>
      <vt:lpstr>Der Weg des Fluorids zum Zahn </vt:lpstr>
      <vt:lpstr> Wie wirkt Fluorid auf den Zahnschmelz?  </vt:lpstr>
      <vt:lpstr> Nebenwirkung von Fluoriden –           alles eine Frage der Dosierung </vt:lpstr>
      <vt:lpstr> Nebenwirkung von Fluoriden –           alles eine Frage der Dosierung </vt:lpstr>
      <vt:lpstr>Empfehlungen für die Anwendung –   so geht’s richtig </vt:lpstr>
      <vt:lpstr>Empfehlungen für die Anwendung –   so geht’s richtig </vt:lpstr>
      <vt:lpstr>Empfehlungen für die Anwendung –   so geht’s richtig </vt:lpstr>
      <vt:lpstr>PowerPoint-Präsentation</vt:lpstr>
      <vt:lpstr>  Empfehlungen für die Anwendung –   so geht’s richtig  </vt:lpstr>
      <vt:lpstr>Haben Sie noch Fragen? </vt:lpstr>
      <vt:lpstr>Denken Sie daran … 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info@pokorny-kreativ-welten.de</dc:creator>
  <cp:lastModifiedBy>info@pokorny-kreativ-welten.de</cp:lastModifiedBy>
  <cp:revision>216</cp:revision>
  <cp:lastPrinted>2022-01-21T12:47:29Z</cp:lastPrinted>
  <dcterms:created xsi:type="dcterms:W3CDTF">2020-03-10T11:05:04Z</dcterms:created>
  <dcterms:modified xsi:type="dcterms:W3CDTF">2022-04-11T14:58:23Z</dcterms:modified>
</cp:coreProperties>
</file>