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76" r:id="rId2"/>
    <p:sldId id="258" r:id="rId3"/>
    <p:sldId id="259" r:id="rId4"/>
    <p:sldId id="260" r:id="rId5"/>
    <p:sldId id="261" r:id="rId6"/>
    <p:sldId id="262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75" r:id="rId16"/>
    <p:sldId id="273" r:id="rId17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E1"/>
    <a:srgbClr val="E30019"/>
    <a:srgbClr val="6EB121"/>
    <a:srgbClr val="4E8F00"/>
    <a:srgbClr val="00FA00"/>
    <a:srgbClr val="FFFC00"/>
    <a:srgbClr val="FFFD78"/>
    <a:srgbClr val="00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13"/>
    <p:restoredTop sz="97714"/>
  </p:normalViewPr>
  <p:slideViewPr>
    <p:cSldViewPr snapToGrid="0" snapToObjects="1" showGuides="1">
      <p:cViewPr varScale="1">
        <p:scale>
          <a:sx n="275" d="100"/>
          <a:sy n="275" d="100"/>
        </p:scale>
        <p:origin x="912" y="1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1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59" d="100"/>
          <a:sy n="159" d="100"/>
        </p:scale>
        <p:origin x="6344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5EDF3FB-C19A-1641-A477-033EC9D574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F874C59-20C4-CC4A-AA6E-CCEBA9BE52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5342F-9FB7-5E40-8A6E-283F14833227}" type="datetimeFigureOut">
              <a:rPr lang="de-DE" smtClean="0"/>
              <a:t>04.05.22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903DC36-D681-BC4A-BF70-81C1B49711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F4DA4BD-CB79-1949-B869-52CEE9E044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2735A-8C74-744A-8004-352AE1306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09380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EC9EB-CF08-0646-B81E-4A2B32A77DE6}" type="datetimeFigureOut">
              <a:rPr lang="de-DE" smtClean="0"/>
              <a:t>04.05.22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60893-ED4B-CD43-846E-8460E3A289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68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552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804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E5C018B-5D7B-B946-A77F-523779ECDD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0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7045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43CAEC3-236A-C34C-BDA4-265621ADFB75}"/>
              </a:ext>
            </a:extLst>
          </p:cNvPr>
          <p:cNvSpPr/>
          <p:nvPr userDrawn="1"/>
        </p:nvSpPr>
        <p:spPr>
          <a:xfrm>
            <a:off x="-1" y="1189891"/>
            <a:ext cx="5826369" cy="40268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590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6F9A005-CF0B-C247-B943-35E9E71A7D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8454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123402-6F89-7E4E-8ED1-0C3652550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A9C54D-5276-7D4B-B09E-8141FCF3B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1DD04B-3D08-5847-8635-B0FA5140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702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2B009C-89E8-354F-B2B4-90E46879C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D9ED9-24E5-FB42-8D26-0C8BA53EA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178BA04-A164-F147-8CC3-2B0158D8FB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0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58F42-34A3-CD4A-898E-0ABBC66064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04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7" r:id="rId3"/>
    <p:sldLayoutId id="2147483666" r:id="rId4"/>
    <p:sldLayoutId id="2147483665" r:id="rId5"/>
    <p:sldLayoutId id="2147483662" r:id="rId6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9B403D09-0FDC-3D4B-BE6F-3950AC85E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F74521A-D43C-9240-ABDE-942A8ABE548F}"/>
              </a:ext>
            </a:extLst>
          </p:cNvPr>
          <p:cNvSpPr txBox="1"/>
          <p:nvPr/>
        </p:nvSpPr>
        <p:spPr>
          <a:xfrm>
            <a:off x="4209010" y="2934565"/>
            <a:ext cx="2624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Ih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/</a:t>
            </a:r>
            <a:r>
              <a:rPr lang="de-DE" sz="1400" b="1" spc="5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Referen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t/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in:</a:t>
            </a:r>
          </a:p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Dr. Franziska Mustermann</a:t>
            </a:r>
            <a:endParaRPr lang="de-DE" dirty="0"/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B7EDBB5E-7E58-FF40-8D52-340FFAAB867F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7886700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Herzlich willkommen zum Vortrag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über die Zahn- und Mundgesundheit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unserer Kinder von </a:t>
            </a:r>
            <a:r>
              <a:rPr lang="de-DE" sz="3000" b="1" spc="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0-6</a:t>
            </a:r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Jahren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E98AF53-F1B7-D04F-A970-BE9E666E74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0" t="3186" r="2529" b="2076"/>
          <a:stretch/>
        </p:blipFill>
        <p:spPr>
          <a:xfrm>
            <a:off x="708277" y="1922587"/>
            <a:ext cx="3377216" cy="30186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1166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3CE79-BFAB-8749-8E0F-80E04556C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Frühkindliche Karies (</a:t>
            </a:r>
            <a:r>
              <a:rPr lang="de-DE" dirty="0">
                <a:solidFill>
                  <a:srgbClr val="FFFF00"/>
                </a:solidFill>
              </a:rPr>
              <a:t>E</a:t>
            </a:r>
            <a:r>
              <a:rPr lang="de-DE" dirty="0"/>
              <a:t>arly </a:t>
            </a:r>
            <a:r>
              <a:rPr lang="de-DE" dirty="0" err="1">
                <a:solidFill>
                  <a:srgbClr val="FFFF00"/>
                </a:solidFill>
              </a:rPr>
              <a:t>C</a:t>
            </a:r>
            <a:r>
              <a:rPr lang="de-DE" dirty="0" err="1"/>
              <a:t>hildhood</a:t>
            </a:r>
            <a:r>
              <a:rPr lang="de-DE" dirty="0"/>
              <a:t> </a:t>
            </a:r>
            <a:r>
              <a:rPr lang="de-DE" dirty="0">
                <a:solidFill>
                  <a:srgbClr val="FFFF00"/>
                </a:solidFill>
              </a:rPr>
              <a:t>C</a:t>
            </a:r>
            <a:r>
              <a:rPr lang="de-DE" dirty="0"/>
              <a:t>aries)</a:t>
            </a:r>
            <a:br>
              <a:rPr lang="de-DE" dirty="0"/>
            </a:br>
            <a:r>
              <a:rPr lang="de-DE" dirty="0"/>
              <a:t>– und ihre Entstehung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6F6760B-EB87-6243-A28A-D66C259AF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104" y="1342565"/>
            <a:ext cx="6601792" cy="3355456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21EFBB-94EE-3C45-BDF4-3CB22DD1C9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47771" y="2840465"/>
            <a:ext cx="848458" cy="3423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b="1" dirty="0">
                <a:solidFill>
                  <a:schemeClr val="bg1"/>
                </a:solidFill>
              </a:rPr>
              <a:t>Karies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424B0051-8146-804B-8FCD-9B6FE6C78647}"/>
              </a:ext>
            </a:extLst>
          </p:cNvPr>
          <p:cNvSpPr txBox="1">
            <a:spLocks/>
          </p:cNvSpPr>
          <p:nvPr/>
        </p:nvSpPr>
        <p:spPr>
          <a:xfrm>
            <a:off x="4935415" y="3417276"/>
            <a:ext cx="2901462" cy="12074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b="1" dirty="0">
                <a:solidFill>
                  <a:srgbClr val="009DE1"/>
                </a:solidFill>
              </a:rPr>
              <a:t>Faktor Zeit</a:t>
            </a:r>
          </a:p>
          <a:p>
            <a:pPr algn="ctr">
              <a:spcBef>
                <a:spcPts val="0"/>
              </a:spcBef>
            </a:pPr>
            <a:r>
              <a:rPr lang="de-DE" sz="1600" dirty="0">
                <a:solidFill>
                  <a:srgbClr val="009DE1"/>
                </a:solidFill>
              </a:rPr>
              <a:t>Verweildauer in der Mundhöhle</a:t>
            </a:r>
          </a:p>
          <a:p>
            <a:pPr algn="ctr">
              <a:spcBef>
                <a:spcPts val="0"/>
              </a:spcBef>
            </a:pPr>
            <a:r>
              <a:rPr lang="de-DE" sz="1600" dirty="0">
                <a:solidFill>
                  <a:srgbClr val="009DE1"/>
                </a:solidFill>
              </a:rPr>
              <a:t>kurzer Zeitabstand zwischen       den Mahlzeiten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de-DE" b="1" dirty="0">
              <a:solidFill>
                <a:srgbClr val="009DE1"/>
              </a:solidFill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28426F34-9845-6645-9DC4-E8ED37897E74}"/>
              </a:ext>
            </a:extLst>
          </p:cNvPr>
          <p:cNvSpPr txBox="1">
            <a:spLocks/>
          </p:cNvSpPr>
          <p:nvPr/>
        </p:nvSpPr>
        <p:spPr>
          <a:xfrm>
            <a:off x="4777154" y="1893277"/>
            <a:ext cx="2883877" cy="8206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b="1" dirty="0">
                <a:solidFill>
                  <a:srgbClr val="009DE1"/>
                </a:solidFill>
              </a:rPr>
              <a:t>Bakterien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de-DE" sz="1600" dirty="0">
                <a:solidFill>
                  <a:srgbClr val="009DE1"/>
                </a:solidFill>
              </a:rPr>
              <a:t>spezielle Leitkeime für Karies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9D729978-D60D-E442-8FF0-AF5D58FC5326}"/>
              </a:ext>
            </a:extLst>
          </p:cNvPr>
          <p:cNvSpPr txBox="1">
            <a:spLocks/>
          </p:cNvSpPr>
          <p:nvPr/>
        </p:nvSpPr>
        <p:spPr>
          <a:xfrm>
            <a:off x="1301262" y="2028092"/>
            <a:ext cx="2913184" cy="820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b="1" dirty="0">
                <a:solidFill>
                  <a:srgbClr val="009DE1"/>
                </a:solidFill>
              </a:rPr>
              <a:t>Zahn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de-DE" sz="1600" dirty="0">
                <a:solidFill>
                  <a:srgbClr val="009DE1"/>
                </a:solidFill>
              </a:rPr>
              <a:t>z.B. Zahnstellung oder Zahnstruktur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de-DE" b="1" dirty="0">
              <a:solidFill>
                <a:srgbClr val="009DE1"/>
              </a:solidFill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54BEF1CB-D519-DF4C-B30E-68429CEACBBA}"/>
              </a:ext>
            </a:extLst>
          </p:cNvPr>
          <p:cNvSpPr txBox="1">
            <a:spLocks/>
          </p:cNvSpPr>
          <p:nvPr/>
        </p:nvSpPr>
        <p:spPr>
          <a:xfrm>
            <a:off x="1471244" y="3335216"/>
            <a:ext cx="2907325" cy="1107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b="1" dirty="0">
                <a:solidFill>
                  <a:srgbClr val="009DE1"/>
                </a:solidFill>
              </a:rPr>
              <a:t>Nahrung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600" dirty="0">
                <a:solidFill>
                  <a:srgbClr val="009DE1"/>
                </a:solidFill>
              </a:rPr>
              <a:t>hauptsächlich zuckerhaltige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600" dirty="0">
                <a:solidFill>
                  <a:srgbClr val="009DE1"/>
                </a:solidFill>
              </a:rPr>
              <a:t>Nahrungsmittel </a:t>
            </a:r>
            <a:r>
              <a:rPr lang="de-DE" sz="1600">
                <a:solidFill>
                  <a:srgbClr val="009DE1"/>
                </a:solidFill>
              </a:rPr>
              <a:t>und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600">
                <a:solidFill>
                  <a:srgbClr val="009DE1"/>
                </a:solidFill>
              </a:rPr>
              <a:t>süß-saure Getränke</a:t>
            </a:r>
            <a:endParaRPr lang="de-DE" sz="1600" dirty="0">
              <a:solidFill>
                <a:srgbClr val="009DE1"/>
              </a:solidFill>
            </a:endParaRPr>
          </a:p>
        </p:txBody>
      </p:sp>
      <p:sp>
        <p:nvSpPr>
          <p:cNvPr id="12" name="Foliennummernplatzhalter 1">
            <a:extLst>
              <a:ext uri="{FF2B5EF4-FFF2-40B4-BE49-F238E27FC236}">
                <a16:creationId xmlns:a16="http://schemas.microsoft.com/office/drawing/2014/main" id="{27F6AB41-A6F8-8F4F-B7EC-DD43F2B0C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3747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3CE79-BFAB-8749-8E0F-80E04556C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Frühkindliche Karies (</a:t>
            </a:r>
            <a:r>
              <a:rPr lang="de-DE" dirty="0">
                <a:solidFill>
                  <a:srgbClr val="FFFF00"/>
                </a:solidFill>
              </a:rPr>
              <a:t>E</a:t>
            </a:r>
            <a:r>
              <a:rPr lang="de-DE" dirty="0"/>
              <a:t>arly </a:t>
            </a:r>
            <a:r>
              <a:rPr lang="de-DE" dirty="0" err="1">
                <a:solidFill>
                  <a:srgbClr val="FFFF00"/>
                </a:solidFill>
              </a:rPr>
              <a:t>C</a:t>
            </a:r>
            <a:r>
              <a:rPr lang="de-DE" dirty="0" err="1"/>
              <a:t>hildhood</a:t>
            </a:r>
            <a:r>
              <a:rPr lang="de-DE" dirty="0"/>
              <a:t> </a:t>
            </a:r>
            <a:r>
              <a:rPr lang="de-DE" dirty="0">
                <a:solidFill>
                  <a:srgbClr val="FFFF00"/>
                </a:solidFill>
              </a:rPr>
              <a:t>C</a:t>
            </a:r>
            <a:r>
              <a:rPr lang="de-DE" dirty="0"/>
              <a:t>aries)</a:t>
            </a:r>
            <a:br>
              <a:rPr lang="de-DE"/>
            </a:br>
            <a:r>
              <a:rPr lang="de-DE"/>
              <a:t>– und </a:t>
            </a:r>
            <a:r>
              <a:rPr lang="de-DE" dirty="0"/>
              <a:t>ihre Entstehung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21EFBB-94EE-3C45-BDF4-3CB22DD1C9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582258" cy="357791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2400" b="1" dirty="0">
              <a:solidFill>
                <a:srgbClr val="009DE1"/>
              </a:solidFill>
            </a:endParaRPr>
          </a:p>
          <a:p>
            <a:pPr marL="0" indent="0">
              <a:buNone/>
            </a:pPr>
            <a:r>
              <a:rPr lang="de-DE" sz="2400" b="1" dirty="0">
                <a:solidFill>
                  <a:srgbClr val="009DE1"/>
                </a:solidFill>
              </a:rPr>
              <a:t>Eine ganz einfache Rechnung:</a:t>
            </a:r>
          </a:p>
          <a:p>
            <a:pPr marL="0" indent="0">
              <a:spcBef>
                <a:spcPts val="1500"/>
              </a:spcBef>
              <a:buNone/>
            </a:pPr>
            <a:r>
              <a:rPr lang="de-DE" sz="2400" b="1" dirty="0">
                <a:solidFill>
                  <a:srgbClr val="009DE1"/>
                </a:solidFill>
              </a:rPr>
              <a:t>Bakterien + Zucker = Säure</a:t>
            </a:r>
          </a:p>
          <a:p>
            <a:pPr marL="0" indent="0">
              <a:buNone/>
            </a:pPr>
            <a:endParaRPr lang="de-DE" sz="2400" b="1" dirty="0">
              <a:solidFill>
                <a:srgbClr val="00B0F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de-DE" dirty="0"/>
              <a:t>Durch Karies zerstörter Zahnschmelz kann              vom Körper nicht mehr gebildet werden!</a:t>
            </a:r>
          </a:p>
          <a:p>
            <a:pPr marL="0" indent="0">
              <a:buNone/>
            </a:pPr>
            <a:endParaRPr lang="de-DE" sz="2400" b="1" dirty="0">
              <a:solidFill>
                <a:srgbClr val="00B0F0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DAB661E-79C5-5249-9A03-A0A1557035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43" t="63569"/>
          <a:stretch/>
        </p:blipFill>
        <p:spPr>
          <a:xfrm>
            <a:off x="4894384" y="2248050"/>
            <a:ext cx="2022231" cy="237963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0640D8D-A39B-7D40-B5DE-E6780625B3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</a:blip>
          <a:srcRect l="-3104" t="-4217" r="13785" b="39715"/>
          <a:stretch/>
        </p:blipFill>
        <p:spPr>
          <a:xfrm flipH="1">
            <a:off x="5783832" y="0"/>
            <a:ext cx="2564425" cy="2402065"/>
          </a:xfrm>
          <a:prstGeom prst="rect">
            <a:avLst/>
          </a:prstGeom>
        </p:spPr>
      </p:pic>
      <p:sp>
        <p:nvSpPr>
          <p:cNvPr id="8" name="Foliennummernplatzhalter 1">
            <a:extLst>
              <a:ext uri="{FF2B5EF4-FFF2-40B4-BE49-F238E27FC236}">
                <a16:creationId xmlns:a16="http://schemas.microsoft.com/office/drawing/2014/main" id="{96EBF6AA-D7F5-AC4A-841A-938CAB958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041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3CE79-BFAB-8749-8E0F-80E04556C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483350" cy="892969"/>
          </a:xfrm>
        </p:spPr>
        <p:txBody>
          <a:bodyPr/>
          <a:lstStyle/>
          <a:p>
            <a:r>
              <a:rPr lang="de-DE" dirty="0"/>
              <a:t>Habits –                                                                          kleine Laster mit großen Folgen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21EFBB-94EE-3C45-BDF4-3CB22DD1C9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582258" cy="35779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Schnuller oder Daumenlutschen</a:t>
            </a:r>
          </a:p>
          <a:p>
            <a:pPr marL="0" indent="-216000">
              <a:spcBef>
                <a:spcPts val="1200"/>
              </a:spcBef>
              <a:buNone/>
            </a:pPr>
            <a:r>
              <a:rPr lang="de-DE" b="1" dirty="0"/>
              <a:t>Dauer des Lutschens: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Spätestens mit 3 Jahren sollte der Schnulle</a:t>
            </a:r>
            <a:r>
              <a:rPr lang="de-DE" spc="300" dirty="0"/>
              <a:t>r/</a:t>
            </a:r>
            <a:r>
              <a:rPr lang="de-DE" dirty="0"/>
              <a:t>Daumen abgewöhnt sein.</a:t>
            </a:r>
          </a:p>
          <a:p>
            <a:pPr marL="0" indent="-216000">
              <a:spcBef>
                <a:spcPts val="1400"/>
              </a:spcBef>
              <a:buNone/>
            </a:pPr>
            <a:r>
              <a:rPr lang="de-DE" b="1" dirty="0"/>
              <a:t>Gründe der Lutschgewohnheiten: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Zum Einschlafen?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Zur Beruhigung?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Langeweile?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Lästige Angewohnheit? </a:t>
            </a:r>
          </a:p>
          <a:p>
            <a:pPr marL="216000" indent="-216000">
              <a:spcBef>
                <a:spcPts val="1200"/>
              </a:spcBef>
              <a:buNone/>
            </a:pPr>
            <a:r>
              <a:rPr lang="de-DE" dirty="0"/>
              <a:t>   </a:t>
            </a:r>
          </a:p>
          <a:p>
            <a:pPr marL="0" indent="0">
              <a:buNone/>
            </a:pPr>
            <a:endParaRPr lang="de-DE" sz="2400" b="1" dirty="0">
              <a:solidFill>
                <a:srgbClr val="00B0F0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5B4B9A9-4B5F-0E42-94CD-B3D776D68C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9902" b="89976" l="952" r="89947"/>
                    </a14:imgEffect>
                  </a14:imgLayer>
                </a14:imgProps>
              </a:ext>
            </a:extLst>
          </a:blip>
          <a:srcRect t="12685"/>
          <a:stretch/>
        </p:blipFill>
        <p:spPr>
          <a:xfrm rot="21354037">
            <a:off x="5044524" y="1555262"/>
            <a:ext cx="3780519" cy="2862764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888A0BF-9F7D-5341-A545-3E1F59876489}"/>
              </a:ext>
            </a:extLst>
          </p:cNvPr>
          <p:cNvSpPr txBox="1"/>
          <p:nvPr/>
        </p:nvSpPr>
        <p:spPr>
          <a:xfrm rot="16200000">
            <a:off x="8439149" y="2854066"/>
            <a:ext cx="9144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﻿Foto: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Novatex</a:t>
            </a:r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 GmbH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58704E2-FF88-5547-A61C-C847DB0A2D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54" t="13226"/>
          <a:stretch/>
        </p:blipFill>
        <p:spPr>
          <a:xfrm rot="21354037">
            <a:off x="6003163" y="1539876"/>
            <a:ext cx="2814453" cy="2845042"/>
          </a:xfrm>
          <a:prstGeom prst="rect">
            <a:avLst/>
          </a:prstGeom>
        </p:spPr>
      </p:pic>
      <p:sp>
        <p:nvSpPr>
          <p:cNvPr id="10" name="Foliennummernplatzhalter 1">
            <a:extLst>
              <a:ext uri="{FF2B5EF4-FFF2-40B4-BE49-F238E27FC236}">
                <a16:creationId xmlns:a16="http://schemas.microsoft.com/office/drawing/2014/main" id="{68B0D9D1-5E7B-184C-B8E6-23629A450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BA612CC-ABD4-F442-81E6-F435F97CBDD4}"/>
              </a:ext>
            </a:extLst>
          </p:cNvPr>
          <p:cNvSpPr txBox="1"/>
          <p:nvPr/>
        </p:nvSpPr>
        <p:spPr>
          <a:xfrm>
            <a:off x="5207619" y="4006077"/>
            <a:ext cx="17507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Schnuller mit </a:t>
            </a:r>
          </a:p>
          <a:p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Dental-Stufe</a:t>
            </a:r>
          </a:p>
        </p:txBody>
      </p:sp>
      <p:sp>
        <p:nvSpPr>
          <p:cNvPr id="11" name="Pfeil nach rechts 10">
            <a:extLst>
              <a:ext uri="{FF2B5EF4-FFF2-40B4-BE49-F238E27FC236}">
                <a16:creationId xmlns:a16="http://schemas.microsoft.com/office/drawing/2014/main" id="{146E8D4F-6C5C-C94D-9ECD-B43A284360D5}"/>
              </a:ext>
            </a:extLst>
          </p:cNvPr>
          <p:cNvSpPr/>
          <p:nvPr/>
        </p:nvSpPr>
        <p:spPr>
          <a:xfrm rot="18199464">
            <a:off x="5482897" y="3503791"/>
            <a:ext cx="974947" cy="146755"/>
          </a:xfrm>
          <a:prstGeom prst="rightArrow">
            <a:avLst/>
          </a:prstGeom>
          <a:solidFill>
            <a:srgbClr val="009D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6607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3CE79-BFAB-8749-8E0F-80E04556C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483350" cy="892969"/>
          </a:xfrm>
        </p:spPr>
        <p:txBody>
          <a:bodyPr/>
          <a:lstStyle/>
          <a:p>
            <a:r>
              <a:rPr lang="de-DE" dirty="0"/>
              <a:t>Habits –                                                                          kleine Laster mit großen Folgen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21EFBB-94EE-3C45-BDF4-3CB22DD1C9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943350" cy="35779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Schnuller und C</a:t>
            </a:r>
            <a:r>
              <a:rPr lang="de-DE" b="1" spc="300" dirty="0"/>
              <a:t>o</a:t>
            </a:r>
            <a:r>
              <a:rPr lang="de-DE" b="1" dirty="0"/>
              <a:t>…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verhindern die richtige </a:t>
            </a:r>
            <a:r>
              <a:rPr lang="de-DE" b="1" dirty="0">
                <a:solidFill>
                  <a:srgbClr val="009DE1"/>
                </a:solidFill>
              </a:rPr>
              <a:t>Zungenlage</a:t>
            </a:r>
            <a:r>
              <a:rPr lang="de-DE" dirty="0"/>
              <a:t> 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verhindern ein effektives </a:t>
            </a:r>
            <a:r>
              <a:rPr lang="de-DE" b="1" dirty="0">
                <a:solidFill>
                  <a:srgbClr val="009DE1"/>
                </a:solidFill>
              </a:rPr>
              <a:t>Schluckmuster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können </a:t>
            </a:r>
            <a:r>
              <a:rPr lang="de-DE" b="1" dirty="0">
                <a:solidFill>
                  <a:srgbClr val="009DE1"/>
                </a:solidFill>
              </a:rPr>
              <a:t>kieferorthopädische</a:t>
            </a:r>
            <a:r>
              <a:rPr lang="de-DE" b="1" dirty="0">
                <a:solidFill>
                  <a:srgbClr val="00B0F0"/>
                </a:solidFill>
              </a:rPr>
              <a:t> </a:t>
            </a:r>
            <a:r>
              <a:rPr lang="de-DE" b="1" dirty="0">
                <a:solidFill>
                  <a:srgbClr val="009DE1"/>
                </a:solidFill>
              </a:rPr>
              <a:t>Probleme</a:t>
            </a:r>
            <a:r>
              <a:rPr lang="de-DE" b="1" dirty="0">
                <a:solidFill>
                  <a:srgbClr val="00B0F0"/>
                </a:solidFill>
              </a:rPr>
              <a:t> </a:t>
            </a:r>
            <a:r>
              <a:rPr lang="de-DE" dirty="0"/>
              <a:t>verursachen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können </a:t>
            </a:r>
            <a:r>
              <a:rPr lang="de-DE" b="1" dirty="0">
                <a:solidFill>
                  <a:srgbClr val="009DE1"/>
                </a:solidFill>
              </a:rPr>
              <a:t>Störungen</a:t>
            </a:r>
            <a:r>
              <a:rPr lang="de-DE" dirty="0"/>
              <a:t> im </a:t>
            </a:r>
            <a:r>
              <a:rPr lang="de-DE" b="1" dirty="0">
                <a:solidFill>
                  <a:srgbClr val="009DE1"/>
                </a:solidFill>
              </a:rPr>
              <a:t>Mund</a:t>
            </a:r>
            <a:r>
              <a:rPr lang="de-DE" dirty="0"/>
              <a:t>, </a:t>
            </a:r>
            <a:r>
              <a:rPr lang="de-DE" b="1" dirty="0">
                <a:solidFill>
                  <a:srgbClr val="009DE1"/>
                </a:solidFill>
              </a:rPr>
              <a:t>Gesicht</a:t>
            </a:r>
            <a:r>
              <a:rPr lang="de-DE" dirty="0"/>
              <a:t> und am </a:t>
            </a:r>
            <a:r>
              <a:rPr lang="de-DE" b="1" dirty="0">
                <a:solidFill>
                  <a:srgbClr val="009DE1"/>
                </a:solidFill>
              </a:rPr>
              <a:t>ganzen</a:t>
            </a:r>
            <a:r>
              <a:rPr lang="de-DE" dirty="0">
                <a:solidFill>
                  <a:srgbClr val="009DE1"/>
                </a:solidFill>
              </a:rPr>
              <a:t> </a:t>
            </a:r>
            <a:r>
              <a:rPr lang="de-DE" b="1" dirty="0">
                <a:solidFill>
                  <a:srgbClr val="009DE1"/>
                </a:solidFill>
              </a:rPr>
              <a:t>Körper</a:t>
            </a:r>
            <a:r>
              <a:rPr lang="de-DE" dirty="0">
                <a:solidFill>
                  <a:srgbClr val="009DE1"/>
                </a:solidFill>
              </a:rPr>
              <a:t> </a:t>
            </a:r>
            <a:r>
              <a:rPr lang="de-DE" dirty="0"/>
              <a:t>provozieren</a:t>
            </a:r>
          </a:p>
          <a:p>
            <a:pPr marL="216000" indent="-216000">
              <a:spcBef>
                <a:spcPts val="1200"/>
              </a:spcBef>
              <a:buNone/>
            </a:pPr>
            <a:endParaRPr lang="de-DE" dirty="0"/>
          </a:p>
          <a:p>
            <a:pPr marL="0" indent="0">
              <a:buNone/>
            </a:pPr>
            <a:endParaRPr lang="de-DE" sz="2400" b="1" dirty="0">
              <a:solidFill>
                <a:srgbClr val="00B0F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888A0BF-9F7D-5341-A545-3E1F59876489}"/>
              </a:ext>
            </a:extLst>
          </p:cNvPr>
          <p:cNvSpPr txBox="1"/>
          <p:nvPr/>
        </p:nvSpPr>
        <p:spPr>
          <a:xfrm rot="16200000">
            <a:off x="8010523" y="3219191"/>
            <a:ext cx="16446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﻿Foto: PD Dr. K. Bücher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C25076E-5544-6E4E-86B9-FCE7E43165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60000" y="1224000"/>
            <a:ext cx="3868562" cy="2833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5C006D8D-01BB-A240-B64C-BB9CC4F62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4128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3CE79-BFAB-8749-8E0F-80E04556C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483350" cy="892969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r>
              <a:rPr lang="de-DE" sz="3000" dirty="0"/>
              <a:t>Black </a:t>
            </a:r>
            <a:r>
              <a:rPr lang="de-DE" sz="3000" dirty="0" err="1"/>
              <a:t>Stain</a:t>
            </a:r>
            <a:r>
              <a:rPr lang="de-DE" sz="3000" dirty="0"/>
              <a:t> –              </a:t>
            </a:r>
            <a:br>
              <a:rPr lang="de-DE" sz="3000" dirty="0"/>
            </a:br>
            <a:r>
              <a:rPr lang="de-DE" sz="3000" dirty="0"/>
              <a:t>schwarze Zähne ohne Karies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21EFBB-94EE-3C45-BDF4-3CB22DD1C9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270250" cy="35779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Harmloser schwarzer Zahnbelag 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dunkel eingefärbte </a:t>
            </a:r>
            <a:r>
              <a:rPr lang="de-DE" b="1" dirty="0">
                <a:solidFill>
                  <a:srgbClr val="009DE1"/>
                </a:solidFill>
              </a:rPr>
              <a:t>Beläge</a:t>
            </a:r>
            <a:r>
              <a:rPr lang="de-DE" dirty="0"/>
              <a:t>                an den Zähnen 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häufig an </a:t>
            </a:r>
            <a:r>
              <a:rPr lang="de-DE" b="1" dirty="0">
                <a:solidFill>
                  <a:srgbClr val="009DE1"/>
                </a:solidFill>
              </a:rPr>
              <a:t>Milchzähnen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müssen 2-3 Mal jährlich </a:t>
            </a:r>
            <a:r>
              <a:rPr lang="de-DE" b="1" dirty="0">
                <a:solidFill>
                  <a:srgbClr val="009DE1"/>
                </a:solidFill>
              </a:rPr>
              <a:t>professionell</a:t>
            </a:r>
            <a:r>
              <a:rPr lang="de-DE" dirty="0">
                <a:solidFill>
                  <a:srgbClr val="009DE1"/>
                </a:solidFill>
              </a:rPr>
              <a:t> </a:t>
            </a:r>
            <a:r>
              <a:rPr lang="de-DE" b="1" dirty="0">
                <a:solidFill>
                  <a:srgbClr val="009DE1"/>
                </a:solidFill>
              </a:rPr>
              <a:t>entfernt</a:t>
            </a:r>
            <a:r>
              <a:rPr lang="de-DE" dirty="0">
                <a:solidFill>
                  <a:srgbClr val="009DE1"/>
                </a:solidFill>
              </a:rPr>
              <a:t> </a:t>
            </a:r>
            <a:r>
              <a:rPr lang="de-DE" b="1" dirty="0">
                <a:solidFill>
                  <a:srgbClr val="009DE1"/>
                </a:solidFill>
              </a:rPr>
              <a:t>werden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ästhetisch </a:t>
            </a:r>
            <a:r>
              <a:rPr lang="de-DE" b="1" dirty="0">
                <a:solidFill>
                  <a:srgbClr val="009DE1"/>
                </a:solidFill>
              </a:rPr>
              <a:t>unschön</a:t>
            </a:r>
            <a:r>
              <a:rPr lang="de-DE" dirty="0"/>
              <a:t>                             aber medizinisch </a:t>
            </a:r>
            <a:r>
              <a:rPr lang="de-DE" b="1" dirty="0">
                <a:solidFill>
                  <a:srgbClr val="009DE1"/>
                </a:solidFill>
              </a:rPr>
              <a:t>harmlos</a:t>
            </a:r>
          </a:p>
          <a:p>
            <a:pPr marL="0" indent="0">
              <a:buNone/>
            </a:pPr>
            <a:endParaRPr lang="de-DE" sz="2400" b="1" dirty="0">
              <a:solidFill>
                <a:srgbClr val="00B0F0"/>
              </a:solidFill>
            </a:endParaRPr>
          </a:p>
        </p:txBody>
      </p:sp>
      <p:pic>
        <p:nvPicPr>
          <p:cNvPr id="6" name="Inhaltsplatzhalter 6">
            <a:extLst>
              <a:ext uri="{FF2B5EF4-FFF2-40B4-BE49-F238E27FC236}">
                <a16:creationId xmlns:a16="http://schemas.microsoft.com/office/drawing/2014/main" id="{722F32C0-4918-3C4C-8571-0C02FB7718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r="97"/>
          <a:stretch/>
        </p:blipFill>
        <p:spPr>
          <a:xfrm>
            <a:off x="3870000" y="1224000"/>
            <a:ext cx="4867600" cy="23876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7822ADF-A5C8-EB41-A841-1F8C9170CA9C}"/>
              </a:ext>
            </a:extLst>
          </p:cNvPr>
          <p:cNvSpPr txBox="1"/>
          <p:nvPr/>
        </p:nvSpPr>
        <p:spPr>
          <a:xfrm rot="16200000">
            <a:off x="8330373" y="2982524"/>
            <a:ext cx="1098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N. Schulz-Weidner</a:t>
            </a:r>
          </a:p>
          <a:p>
            <a:endParaRPr lang="de-DE" sz="600" dirty="0"/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01D49492-5102-0B48-8CE0-ED5DFE314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8859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Haben Sie noch Fragen?</a:t>
            </a:r>
            <a:br>
              <a:rPr lang="de-DE" dirty="0"/>
            </a:b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68895850-0A69-3C40-9D38-27B030F9B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15</a:t>
            </a:fld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BD4E5F77-41DE-A845-B54B-C825C339EBA1}"/>
              </a:ext>
            </a:extLst>
          </p:cNvPr>
          <p:cNvGrpSpPr/>
          <p:nvPr/>
        </p:nvGrpSpPr>
        <p:grpSpPr>
          <a:xfrm>
            <a:off x="2821252" y="2571750"/>
            <a:ext cx="1376609" cy="1421946"/>
            <a:chOff x="1883404" y="2571750"/>
            <a:chExt cx="1376609" cy="1421946"/>
          </a:xfrm>
        </p:grpSpPr>
        <p:sp>
          <p:nvSpPr>
            <p:cNvPr id="6" name="Abgerundetes Rechteck 5">
              <a:extLst>
                <a:ext uri="{FF2B5EF4-FFF2-40B4-BE49-F238E27FC236}">
                  <a16:creationId xmlns:a16="http://schemas.microsoft.com/office/drawing/2014/main" id="{47DE2614-C521-B548-8825-BB670FE13258}"/>
                </a:ext>
              </a:extLst>
            </p:cNvPr>
            <p:cNvSpPr/>
            <p:nvPr/>
          </p:nvSpPr>
          <p:spPr>
            <a:xfrm>
              <a:off x="1883404" y="2571750"/>
              <a:ext cx="1376609" cy="1410115"/>
            </a:xfrm>
            <a:prstGeom prst="roundRect">
              <a:avLst/>
            </a:prstGeom>
            <a:solidFill>
              <a:schemeClr val="bg1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FD9BF170-5CF8-7A45-BECF-BC728D5B9E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5319" b="96809" l="5556" r="95216"/>
                      </a14:imgEffect>
                    </a14:imgLayer>
                  </a14:imgProps>
                </a:ext>
              </a:extLst>
            </a:blip>
            <a:srcRect l="6113" t="7744" r="4615" b="3309"/>
            <a:stretch/>
          </p:blipFill>
          <p:spPr>
            <a:xfrm>
              <a:off x="2024612" y="2784922"/>
              <a:ext cx="1197705" cy="1208774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</p:spPr>
        </p:pic>
        <p:sp>
          <p:nvSpPr>
            <p:cNvPr id="8" name="Abgerundetes Rechteck 7">
              <a:extLst>
                <a:ext uri="{FF2B5EF4-FFF2-40B4-BE49-F238E27FC236}">
                  <a16:creationId xmlns:a16="http://schemas.microsoft.com/office/drawing/2014/main" id="{956F60B0-7780-4240-9BAB-ED7C292D45F8}"/>
                </a:ext>
              </a:extLst>
            </p:cNvPr>
            <p:cNvSpPr/>
            <p:nvPr/>
          </p:nvSpPr>
          <p:spPr>
            <a:xfrm>
              <a:off x="1883404" y="2572512"/>
              <a:ext cx="1376609" cy="1410115"/>
            </a:xfrm>
            <a:prstGeom prst="roundRect">
              <a:avLst/>
            </a:prstGeom>
            <a:noFill/>
            <a:ln w="31750">
              <a:solidFill>
                <a:srgbClr val="009DE1"/>
              </a:solidFill>
            </a:ln>
            <a:effectLst>
              <a:reflection blurRad="6350" stA="81000" endPos="5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82170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Denken Sie daran …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F2C0E5-3960-7445-9513-92280ED23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643993" cy="3263504"/>
          </a:xfrm>
        </p:spPr>
        <p:txBody>
          <a:bodyPr/>
          <a:lstStyle/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B0F0"/>
                </a:solidFill>
              </a:rPr>
              <a:t>Karies ist vermeidbar!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B0F0"/>
                </a:solidFill>
              </a:rPr>
              <a:t>Spätestens mit 3 Jahren gilt:           Was nicht in den Mund gehört </a:t>
            </a:r>
            <a:r>
              <a:rPr lang="de-DE" b="1">
                <a:solidFill>
                  <a:srgbClr val="00B0F0"/>
                </a:solidFill>
              </a:rPr>
              <a:t>–  soll </a:t>
            </a:r>
            <a:r>
              <a:rPr lang="de-DE" b="1" dirty="0">
                <a:solidFill>
                  <a:srgbClr val="00B0F0"/>
                </a:solidFill>
              </a:rPr>
              <a:t>raus!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B0F0"/>
                </a:solidFill>
              </a:rPr>
              <a:t>Black </a:t>
            </a:r>
            <a:r>
              <a:rPr lang="de-DE" b="1" dirty="0" err="1">
                <a:solidFill>
                  <a:srgbClr val="00B0F0"/>
                </a:solidFill>
              </a:rPr>
              <a:t>Stain</a:t>
            </a:r>
            <a:r>
              <a:rPr lang="de-DE" b="1" dirty="0">
                <a:solidFill>
                  <a:srgbClr val="00B0F0"/>
                </a:solidFill>
              </a:rPr>
              <a:t> –                                     eine harmlose „Schwarzmalerei“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D9F9910-3D3B-3A4D-BD77-BA2BAFE507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89"/>
          <a:stretch/>
        </p:blipFill>
        <p:spPr>
          <a:xfrm>
            <a:off x="4165600" y="1225550"/>
            <a:ext cx="4781550" cy="32655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5F0CDE3-8BB1-AC4F-BF7F-327936560892}"/>
              </a:ext>
            </a:extLst>
          </p:cNvPr>
          <p:cNvSpPr txBox="1"/>
          <p:nvPr/>
        </p:nvSpPr>
        <p:spPr>
          <a:xfrm rot="16200000">
            <a:off x="8256966" y="3739350"/>
            <a:ext cx="1223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Foto</a:t>
            </a:r>
            <a:r>
              <a:rPr lang="en-US" sz="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: ﻿</a:t>
            </a:r>
            <a:r>
              <a:rPr lang="de-DE" sz="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6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Fotolia</a:t>
            </a:r>
            <a:r>
              <a:rPr lang="de-DE" sz="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– </a:t>
            </a:r>
            <a:r>
              <a:rPr lang="en-US" sz="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© </a:t>
            </a:r>
            <a:r>
              <a:rPr lang="en-US" sz="6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ondrejschaumann</a:t>
            </a:r>
            <a:endParaRPr lang="de-DE" sz="6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de-DE" sz="600" dirty="0"/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91566F63-F5D9-014B-9478-744B08500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6575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822A2C6-5D7F-CF42-8E01-C7740257C7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66" b="14864"/>
          <a:stretch/>
        </p:blipFill>
        <p:spPr>
          <a:xfrm>
            <a:off x="0" y="0"/>
            <a:ext cx="4774688" cy="5439508"/>
          </a:xfrm>
          <a:prstGeom prst="rect">
            <a:avLst/>
          </a:prstGeom>
          <a:effectLst/>
        </p:spPr>
      </p:pic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F51B30D8-4E44-7142-9AB1-87DB6AA2672F}"/>
              </a:ext>
            </a:extLst>
          </p:cNvPr>
          <p:cNvSpPr txBox="1">
            <a:spLocks/>
          </p:cNvSpPr>
          <p:nvPr/>
        </p:nvSpPr>
        <p:spPr>
          <a:xfrm>
            <a:off x="4798014" y="3550672"/>
            <a:ext cx="4621477" cy="956855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20"/>
              </a:lnSpc>
              <a:spcBef>
                <a:spcPts val="0"/>
              </a:spcBef>
              <a:buNone/>
            </a:pPr>
            <a:r>
              <a:rPr lang="de-DE" sz="13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Die Broschüre „Gesunde Zähne – gesunde Kinder“ gibt </a:t>
            </a:r>
          </a:p>
          <a:p>
            <a:pPr marL="0" indent="0">
              <a:lnSpc>
                <a:spcPts val="1620"/>
              </a:lnSpc>
              <a:spcBef>
                <a:spcPts val="0"/>
              </a:spcBef>
              <a:buNone/>
            </a:pPr>
            <a:r>
              <a:rPr lang="de-DE" sz="13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Ihnen als Eltern wichtige Informationen zur Mundhygiene </a:t>
            </a:r>
          </a:p>
          <a:p>
            <a:pPr marL="0" indent="0">
              <a:lnSpc>
                <a:spcPts val="1620"/>
              </a:lnSpc>
              <a:spcBef>
                <a:spcPts val="0"/>
              </a:spcBef>
              <a:buNone/>
            </a:pPr>
            <a:r>
              <a:rPr lang="de-DE" sz="13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und Zahngesundheit ihres Kindes – ab dem 1. Lebensjahr.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18CFC91-041F-9746-BE81-972AAF003286}"/>
              </a:ext>
            </a:extLst>
          </p:cNvPr>
          <p:cNvSpPr txBox="1"/>
          <p:nvPr/>
        </p:nvSpPr>
        <p:spPr>
          <a:xfrm rot="16200000">
            <a:off x="-439956" y="4253450"/>
            <a:ext cx="14430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©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ccvision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F5F4EE55-6864-744D-9385-6CF8E71E2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25669"/>
            <a:ext cx="2289758" cy="32619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Foliennummernplatzhalter 1">
            <a:extLst>
              <a:ext uri="{FF2B5EF4-FFF2-40B4-BE49-F238E27FC236}">
                <a16:creationId xmlns:a16="http://schemas.microsoft.com/office/drawing/2014/main" id="{6F47B889-C9DF-B245-B53B-25709B26B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9646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700" dirty="0"/>
              <a:t>Themenschwerpunkte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A0EB00F3-D11E-A346-AD0B-C3266AF91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5010151" cy="3540180"/>
          </a:xfrm>
        </p:spPr>
        <p:txBody>
          <a:bodyPr>
            <a:noAutofit/>
          </a:bodyPr>
          <a:lstStyle/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Gesundes Milchgebiss –                                             </a:t>
            </a:r>
            <a:r>
              <a:rPr lang="de-DE" dirty="0"/>
              <a:t>ein wichtiger Schritt für eine gesunde Entwicklung       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Frühkindliche Karies –                                                 </a:t>
            </a:r>
            <a:r>
              <a:rPr lang="de-DE" dirty="0"/>
              <a:t>eine der häufigsten Erkrankungen 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Frühkindliche Karies –                                                        </a:t>
            </a:r>
            <a:r>
              <a:rPr lang="de-DE" dirty="0"/>
              <a:t>und ihre Entstehung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Habits</a:t>
            </a:r>
            <a:r>
              <a:rPr lang="de-DE" dirty="0">
                <a:solidFill>
                  <a:srgbClr val="009DE1"/>
                </a:solidFill>
              </a:rPr>
              <a:t> </a:t>
            </a:r>
            <a:r>
              <a:rPr lang="de-DE" b="1" dirty="0">
                <a:solidFill>
                  <a:srgbClr val="009DE1"/>
                </a:solidFill>
              </a:rPr>
              <a:t>–</a:t>
            </a:r>
            <a:r>
              <a:rPr lang="de-DE" dirty="0">
                <a:solidFill>
                  <a:srgbClr val="009DE1"/>
                </a:solidFill>
              </a:rPr>
              <a:t>                                                                       </a:t>
            </a:r>
            <a:r>
              <a:rPr lang="de-DE" dirty="0"/>
              <a:t>kleine Laster mit großen Folgen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Black </a:t>
            </a:r>
            <a:r>
              <a:rPr lang="de-DE" b="1" dirty="0" err="1">
                <a:solidFill>
                  <a:srgbClr val="009DE1"/>
                </a:solidFill>
              </a:rPr>
              <a:t>Stain</a:t>
            </a:r>
            <a:r>
              <a:rPr lang="de-DE" b="1" dirty="0">
                <a:solidFill>
                  <a:srgbClr val="009DE1"/>
                </a:solidFill>
              </a:rPr>
              <a:t> –</a:t>
            </a:r>
            <a:r>
              <a:rPr lang="de-DE" dirty="0">
                <a:solidFill>
                  <a:srgbClr val="009DE1"/>
                </a:solidFill>
              </a:rPr>
              <a:t>                                                         </a:t>
            </a:r>
            <a:r>
              <a:rPr lang="de-DE" dirty="0"/>
              <a:t>schwarze Zähne ohne Karies</a:t>
            </a:r>
          </a:p>
          <a:p>
            <a:endParaRPr lang="de-DE" sz="16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470A82F-7F58-A64F-84A8-B16BA468C702}"/>
              </a:ext>
            </a:extLst>
          </p:cNvPr>
          <p:cNvSpPr txBox="1"/>
          <p:nvPr/>
        </p:nvSpPr>
        <p:spPr>
          <a:xfrm rot="16200000">
            <a:off x="7901011" y="3331063"/>
            <a:ext cx="1443032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Fotolia</a:t>
            </a:r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 – © Jorge Alejandro</a:t>
            </a:r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D6387A7-FA7C-F949-B5B3-461D4A1CF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894" y="1224000"/>
            <a:ext cx="3103681" cy="29463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Foliennummernplatzhalter 1">
            <a:extLst>
              <a:ext uri="{FF2B5EF4-FFF2-40B4-BE49-F238E27FC236}">
                <a16:creationId xmlns:a16="http://schemas.microsoft.com/office/drawing/2014/main" id="{AF1A3D44-06A2-7941-92E3-D86C48A8D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1188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/>
              <a:t>Gesundes Milchgebiss – ein wichtiger </a:t>
            </a:r>
            <a:br>
              <a:rPr lang="de-DE" dirty="0"/>
            </a:br>
            <a:r>
              <a:rPr lang="de-DE" dirty="0"/>
              <a:t>Schritt für eine gesunde Entwicklung       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236740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Das Milchgebiss – richtig wichtig!</a:t>
            </a:r>
          </a:p>
          <a:p>
            <a:pPr marL="216000" indent="-216000">
              <a:spcBef>
                <a:spcPts val="1200"/>
              </a:spcBef>
            </a:pPr>
            <a:r>
              <a:rPr lang="de-DE" sz="1800" dirty="0"/>
              <a:t>wichtig für die Sprachbildung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macht die Aufnahme gesunder Nahrung möglich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dient der Lautbildung und der späteren Sprachentwicklung     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ist wichtig für die Kieferentwicklung und        den Zahndurchbruch der bleibenden Zähne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ist wichtig für das Selbstwertgefühl     </a:t>
            </a:r>
          </a:p>
          <a:p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AC2B86A-5D8D-DD4B-961D-6B6C65638B88}"/>
              </a:ext>
            </a:extLst>
          </p:cNvPr>
          <p:cNvSpPr txBox="1">
            <a:spLocks/>
          </p:cNvSpPr>
          <p:nvPr/>
        </p:nvSpPr>
        <p:spPr>
          <a:xfrm>
            <a:off x="4768702" y="3907798"/>
            <a:ext cx="3444588" cy="79775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Gesundes</a:t>
            </a:r>
            <a:r>
              <a:rPr lang="de-DE" sz="1300" dirty="0"/>
              <a:t> </a:t>
            </a: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Milchgebiss</a:t>
            </a:r>
            <a:r>
              <a:rPr lang="de-DE" sz="1300" dirty="0"/>
              <a:t> im </a:t>
            </a: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Oberkiefer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858F87-C380-E446-B967-0C3061B439B7}"/>
              </a:ext>
            </a:extLst>
          </p:cNvPr>
          <p:cNvSpPr txBox="1"/>
          <p:nvPr/>
        </p:nvSpPr>
        <p:spPr>
          <a:xfrm rot="16200000">
            <a:off x="8051949" y="1736727"/>
            <a:ext cx="14430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N. Schulz-Weidner</a:t>
            </a:r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2F3FCC01-3A7B-E54A-9355-3129956EB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348C0BB-64C7-2C44-B738-C548A6D36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135000"/>
                    </a14:imgEffect>
                    <a14:imgEffect>
                      <a14:brightnessContrast bright="16000" contrast="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66298" y="1611350"/>
            <a:ext cx="3816000" cy="22727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208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/>
              <a:t>Gesundes Milchgebiss – ein wichtiger </a:t>
            </a:r>
            <a:br>
              <a:rPr lang="de-DE" dirty="0"/>
            </a:br>
            <a:r>
              <a:rPr lang="de-DE" dirty="0"/>
              <a:t>Schritt für eine gesunde Entwicklung </a:t>
            </a: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4596493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Durchbruchszeiten der Milchzähne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spcBef>
                <a:spcPts val="0"/>
              </a:spcBef>
              <a:buNone/>
            </a:pPr>
            <a:endParaRPr lang="de-DE" b="1" dirty="0"/>
          </a:p>
          <a:p>
            <a:pPr marL="0" indent="0" defTabSz="180000">
              <a:spcBef>
                <a:spcPts val="0"/>
              </a:spcBef>
              <a:buNone/>
              <a:tabLst>
                <a:tab pos="360000" algn="ctr"/>
              </a:tabLst>
            </a:pPr>
            <a:r>
              <a:rPr lang="de-DE" sz="1600" b="1" dirty="0"/>
              <a:t>												 Milchgebiss (Monate)</a:t>
            </a:r>
          </a:p>
          <a:p>
            <a:pPr marL="0" indent="0" defTabSz="180000">
              <a:spcBef>
                <a:spcPts val="600"/>
              </a:spcBef>
              <a:buNone/>
              <a:tabLst>
                <a:tab pos="360000" algn="ctr"/>
              </a:tabLst>
            </a:pPr>
            <a:r>
              <a:rPr lang="de-DE" sz="1600" dirty="0"/>
              <a:t>												 Oberkiefer	 Unterkiefer</a:t>
            </a:r>
          </a:p>
          <a:p>
            <a:pPr marL="0" indent="0" defTabSz="360000">
              <a:spcBef>
                <a:spcPts val="1350"/>
              </a:spcBef>
              <a:buNone/>
              <a:tabLst>
                <a:tab pos="1800000" algn="ctr"/>
              </a:tabLst>
            </a:pPr>
            <a:r>
              <a:rPr lang="de-DE" sz="1600" dirty="0"/>
              <a:t>mittlere Schneidezähne			  8 – 12	     </a:t>
            </a:r>
            <a:r>
              <a:rPr lang="de-DE" sz="1600" spc="-150" dirty="0"/>
              <a:t> </a:t>
            </a:r>
            <a:r>
              <a:rPr lang="de-DE" sz="1600" dirty="0"/>
              <a:t>6 – 10</a:t>
            </a:r>
          </a:p>
          <a:p>
            <a:pPr marL="0" indent="0" defTabSz="180000">
              <a:spcBef>
                <a:spcPts val="600"/>
              </a:spcBef>
              <a:buNone/>
              <a:tabLst>
                <a:tab pos="1800000" algn="ctr"/>
              </a:tabLst>
            </a:pPr>
            <a:r>
              <a:rPr lang="de-DE" sz="1600" dirty="0"/>
              <a:t>seitliche Schneidezähne					  9 – 13		10 – 16</a:t>
            </a:r>
          </a:p>
          <a:p>
            <a:pPr marL="0" indent="0" defTabSz="180000">
              <a:spcBef>
                <a:spcPts val="600"/>
              </a:spcBef>
              <a:buNone/>
              <a:tabLst>
                <a:tab pos="1800000" algn="ctr"/>
              </a:tabLst>
            </a:pPr>
            <a:r>
              <a:rPr lang="de-DE" sz="1600" dirty="0"/>
              <a:t>erste Molaren					13 – 19		14 – 18</a:t>
            </a:r>
          </a:p>
          <a:p>
            <a:pPr marL="0" indent="0" defTabSz="180000">
              <a:spcBef>
                <a:spcPts val="600"/>
              </a:spcBef>
              <a:buNone/>
              <a:tabLst>
                <a:tab pos="1800000" algn="ctr"/>
              </a:tabLst>
            </a:pPr>
            <a:r>
              <a:rPr lang="de-DE" sz="1600" dirty="0"/>
              <a:t>Eckzähne					16 – 22		17 – 23</a:t>
            </a:r>
          </a:p>
          <a:p>
            <a:pPr marL="0" indent="0" defTabSz="180000">
              <a:spcBef>
                <a:spcPts val="600"/>
              </a:spcBef>
              <a:buNone/>
              <a:tabLst>
                <a:tab pos="1800000" algn="ctr"/>
              </a:tabLst>
            </a:pPr>
            <a:r>
              <a:rPr lang="de-DE" sz="1600" dirty="0"/>
              <a:t>zweite Molaren					25 – 33		23 – 31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5CD6B54-8D33-134D-A0B5-D5F9B64CB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000" y="1224000"/>
            <a:ext cx="3499436" cy="32516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41366F47-9794-6C42-8A66-B0E45223BD5C}"/>
              </a:ext>
            </a:extLst>
          </p:cNvPr>
          <p:cNvSpPr txBox="1">
            <a:spLocks/>
          </p:cNvSpPr>
          <p:nvPr/>
        </p:nvSpPr>
        <p:spPr>
          <a:xfrm>
            <a:off x="7517765" y="4037180"/>
            <a:ext cx="946298" cy="31208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Milchgebiss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0C5FF495-22C1-534D-8845-83306D313C73}"/>
              </a:ext>
            </a:extLst>
          </p:cNvPr>
          <p:cNvSpPr/>
          <p:nvPr/>
        </p:nvSpPr>
        <p:spPr>
          <a:xfrm>
            <a:off x="597875" y="2116015"/>
            <a:ext cx="4319955" cy="2356339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35C0044-2EAD-1E49-865F-74660B0C4D96}"/>
              </a:ext>
            </a:extLst>
          </p:cNvPr>
          <p:cNvSpPr txBox="1"/>
          <p:nvPr/>
        </p:nvSpPr>
        <p:spPr>
          <a:xfrm rot="16200000">
            <a:off x="7322089" y="3119967"/>
            <a:ext cx="26509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Abbildung: Verein für Zahnhygiene e.V., Darmstadt</a:t>
            </a:r>
            <a:endParaRPr lang="de-DE" sz="600" dirty="0"/>
          </a:p>
        </p:txBody>
      </p:sp>
      <p:sp>
        <p:nvSpPr>
          <p:cNvPr id="10" name="Foliennummernplatzhalter 1">
            <a:extLst>
              <a:ext uri="{FF2B5EF4-FFF2-40B4-BE49-F238E27FC236}">
                <a16:creationId xmlns:a16="http://schemas.microsoft.com/office/drawing/2014/main" id="{6026F0AF-C460-1B42-96F2-62738CC60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0556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8"/>
            <a:ext cx="4405993" cy="3877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ECC Typ 1 = milde Form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Ursachen: 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mangelnde Mundhygiene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stark zuckerhaltige Ernährung</a:t>
            </a:r>
          </a:p>
          <a:p>
            <a:endParaRPr lang="de-DE" dirty="0"/>
          </a:p>
        </p:txBody>
      </p:sp>
      <p:sp>
        <p:nvSpPr>
          <p:cNvPr id="22" name="Titel 4">
            <a:extLst>
              <a:ext uri="{FF2B5EF4-FFF2-40B4-BE49-F238E27FC236}">
                <a16:creationId xmlns:a16="http://schemas.microsoft.com/office/drawing/2014/main" id="{C81F8746-A7D3-0F40-8B78-26B7C978A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br>
              <a:rPr lang="de-DE" dirty="0"/>
            </a:br>
            <a:r>
              <a:rPr lang="de-DE" dirty="0"/>
              <a:t>Frühkindliche Karies (</a:t>
            </a:r>
            <a:r>
              <a:rPr lang="de-DE" dirty="0">
                <a:solidFill>
                  <a:srgbClr val="FFFF00"/>
                </a:solidFill>
              </a:rPr>
              <a:t>E</a:t>
            </a:r>
            <a:r>
              <a:rPr lang="de-DE" dirty="0"/>
              <a:t>arly </a:t>
            </a:r>
            <a:r>
              <a:rPr lang="de-DE" dirty="0" err="1">
                <a:solidFill>
                  <a:srgbClr val="FFFF00"/>
                </a:solidFill>
              </a:rPr>
              <a:t>C</a:t>
            </a:r>
            <a:r>
              <a:rPr lang="de-DE" dirty="0" err="1"/>
              <a:t>hildhood</a:t>
            </a:r>
            <a:r>
              <a:rPr lang="de-DE" dirty="0"/>
              <a:t> </a:t>
            </a:r>
            <a:r>
              <a:rPr lang="de-DE" dirty="0">
                <a:solidFill>
                  <a:srgbClr val="FFFF00"/>
                </a:solidFill>
              </a:rPr>
              <a:t>C</a:t>
            </a:r>
            <a:r>
              <a:rPr lang="de-DE" dirty="0"/>
              <a:t>aries)          </a:t>
            </a:r>
            <a:r>
              <a:rPr lang="de-DE" spc="-40" dirty="0"/>
              <a:t>– eine der häufigsten chronischen Erkrankungen</a:t>
            </a:r>
            <a:br>
              <a:rPr lang="de-DE" dirty="0"/>
            </a:br>
            <a:endParaRPr lang="de-DE" dirty="0"/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A8030C6E-70B2-F34E-AF11-03EFA8940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CC84DA2-F8EE-DC4E-948A-9F12181EB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8000" y="1224001"/>
            <a:ext cx="4680000" cy="3038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F9874413-0D85-5447-8E0F-FF6CAC8DB54F}"/>
              </a:ext>
            </a:extLst>
          </p:cNvPr>
          <p:cNvSpPr txBox="1"/>
          <p:nvPr/>
        </p:nvSpPr>
        <p:spPr>
          <a:xfrm rot="16200000">
            <a:off x="8010898" y="1372292"/>
            <a:ext cx="13305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N. Schulz-Weidner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520846E-6A87-684B-B366-4F993BF14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178" y="3647905"/>
            <a:ext cx="1397125" cy="87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045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8"/>
            <a:ext cx="4405993" cy="3877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ECC Typ 2 = moderate Form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dirty="0">
                <a:solidFill>
                  <a:srgbClr val="009DE1"/>
                </a:solidFill>
              </a:rPr>
              <a:t>Nursing </a:t>
            </a:r>
            <a:r>
              <a:rPr lang="de-DE" dirty="0" err="1">
                <a:solidFill>
                  <a:srgbClr val="009DE1"/>
                </a:solidFill>
              </a:rPr>
              <a:t>Bottle</a:t>
            </a:r>
            <a:r>
              <a:rPr lang="de-DE" dirty="0">
                <a:solidFill>
                  <a:srgbClr val="009DE1"/>
                </a:solidFill>
              </a:rPr>
              <a:t> Syndrom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Ursachen: 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mangelnde Mundhygiene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übermäßiger                           </a:t>
            </a:r>
            <a:r>
              <a:rPr lang="de-DE" dirty="0" err="1"/>
              <a:t>Nuckelflaschengebrauch</a:t>
            </a:r>
            <a:endParaRPr lang="de-DE" dirty="0"/>
          </a:p>
          <a:p>
            <a:pPr marL="216000" indent="-216000">
              <a:spcBef>
                <a:spcPts val="600"/>
              </a:spcBef>
            </a:pPr>
            <a:r>
              <a:rPr lang="de-DE" dirty="0"/>
              <a:t>Stillen nach dem                                                              1. Lebensjahr</a:t>
            </a:r>
          </a:p>
          <a:p>
            <a:pPr marL="216000" indent="-216000">
              <a:spcBef>
                <a:spcPts val="600"/>
              </a:spcBef>
            </a:pPr>
            <a:endParaRPr lang="de-DE" dirty="0"/>
          </a:p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br>
              <a:rPr lang="de-DE" dirty="0"/>
            </a:br>
            <a:r>
              <a:rPr lang="de-DE" dirty="0"/>
              <a:t>Frühkindliche Karies (</a:t>
            </a:r>
            <a:r>
              <a:rPr lang="de-DE" dirty="0">
                <a:solidFill>
                  <a:srgbClr val="FFFF00"/>
                </a:solidFill>
              </a:rPr>
              <a:t>E</a:t>
            </a:r>
            <a:r>
              <a:rPr lang="de-DE" dirty="0"/>
              <a:t>arly </a:t>
            </a:r>
            <a:r>
              <a:rPr lang="de-DE" dirty="0" err="1">
                <a:solidFill>
                  <a:srgbClr val="FFFF00"/>
                </a:solidFill>
              </a:rPr>
              <a:t>C</a:t>
            </a:r>
            <a:r>
              <a:rPr lang="de-DE" dirty="0" err="1"/>
              <a:t>hildhood</a:t>
            </a:r>
            <a:r>
              <a:rPr lang="de-DE" dirty="0"/>
              <a:t> </a:t>
            </a:r>
            <a:r>
              <a:rPr lang="de-DE" dirty="0">
                <a:solidFill>
                  <a:srgbClr val="FFFF00"/>
                </a:solidFill>
              </a:rPr>
              <a:t>C</a:t>
            </a:r>
            <a:r>
              <a:rPr lang="de-DE" dirty="0"/>
              <a:t>aries) </a:t>
            </a:r>
            <a:r>
              <a:rPr lang="de-DE" spc="-40" dirty="0"/>
              <a:t>– eine der häufigsten chronischen Erkrankungen</a:t>
            </a:r>
            <a:br>
              <a:rPr lang="de-DE" dirty="0"/>
            </a:br>
            <a:endParaRPr lang="de-DE" dirty="0"/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5C6B31A0-7CDE-044D-A794-7A7681145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AB04654-D92B-754C-B5B6-D82F1BC91A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5" b="1406"/>
          <a:stretch/>
        </p:blipFill>
        <p:spPr>
          <a:xfrm>
            <a:off x="3888000" y="1225681"/>
            <a:ext cx="4680000" cy="30396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60B190C-3A6D-EC4B-BB9C-A04343A09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03299">
            <a:off x="3276601" y="2546635"/>
            <a:ext cx="988086" cy="233847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0FCE35D0-D380-394B-B91D-4BD1D25E3260}"/>
              </a:ext>
            </a:extLst>
          </p:cNvPr>
          <p:cNvSpPr txBox="1"/>
          <p:nvPr/>
        </p:nvSpPr>
        <p:spPr>
          <a:xfrm rot="16200000">
            <a:off x="8016474" y="1372292"/>
            <a:ext cx="13305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N. Schulz-Weidner</a:t>
            </a:r>
          </a:p>
        </p:txBody>
      </p:sp>
    </p:spTree>
    <p:extLst>
      <p:ext uri="{BB962C8B-B14F-4D97-AF65-F5344CB8AC3E}">
        <p14:creationId xmlns:p14="http://schemas.microsoft.com/office/powerpoint/2010/main" val="2459627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1AAF4C8C-C071-DB41-A37C-165544AFF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8991" y="1229011"/>
            <a:ext cx="4680000" cy="25747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304443" cy="23704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ECC Typ 3 = schwere Form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Ursachen: 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mangelnde Mundhygiene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starker Zuckerkonsum                                             in kurzen Zeitabständen</a:t>
            </a:r>
          </a:p>
          <a:p>
            <a:endParaRPr lang="de-DE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EC330EF-4068-E74C-9EFE-CC474C88F423}"/>
              </a:ext>
            </a:extLst>
          </p:cNvPr>
          <p:cNvSpPr/>
          <p:nvPr/>
        </p:nvSpPr>
        <p:spPr>
          <a:xfrm>
            <a:off x="2858860" y="2876298"/>
            <a:ext cx="1902070" cy="1902070"/>
          </a:xfrm>
          <a:prstGeom prst="ellipse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99A22764-31B0-BD47-A256-831CB70CF3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7517" y="3143813"/>
            <a:ext cx="1397125" cy="87840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19AE2BA-C42C-6949-9508-34C0345E03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7178" y="3647905"/>
            <a:ext cx="1397125" cy="87840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7C11737-5860-C64F-AD3C-4849BCFD24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550548" flipV="1">
            <a:off x="2857949" y="2876464"/>
            <a:ext cx="1900049" cy="1906787"/>
          </a:xfrm>
          <a:prstGeom prst="rect">
            <a:avLst/>
          </a:prstGeom>
        </p:spPr>
      </p:pic>
      <p:sp>
        <p:nvSpPr>
          <p:cNvPr id="19" name="Titel 4">
            <a:extLst>
              <a:ext uri="{FF2B5EF4-FFF2-40B4-BE49-F238E27FC236}">
                <a16:creationId xmlns:a16="http://schemas.microsoft.com/office/drawing/2014/main" id="{EA92E032-5FEC-C445-8261-C6CA839F6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br>
              <a:rPr lang="de-DE" dirty="0"/>
            </a:br>
            <a:r>
              <a:rPr lang="de-DE" dirty="0"/>
              <a:t>Frühkindliche Karies (</a:t>
            </a:r>
            <a:r>
              <a:rPr lang="de-DE" dirty="0">
                <a:solidFill>
                  <a:srgbClr val="FFFF00"/>
                </a:solidFill>
              </a:rPr>
              <a:t>E</a:t>
            </a:r>
            <a:r>
              <a:rPr lang="de-DE" dirty="0"/>
              <a:t>arly </a:t>
            </a:r>
            <a:r>
              <a:rPr lang="de-DE" dirty="0" err="1">
                <a:solidFill>
                  <a:srgbClr val="FFFF00"/>
                </a:solidFill>
              </a:rPr>
              <a:t>C</a:t>
            </a:r>
            <a:r>
              <a:rPr lang="de-DE" dirty="0" err="1"/>
              <a:t>hildhood</a:t>
            </a:r>
            <a:r>
              <a:rPr lang="de-DE" dirty="0"/>
              <a:t> </a:t>
            </a:r>
            <a:r>
              <a:rPr lang="de-DE" dirty="0">
                <a:solidFill>
                  <a:srgbClr val="FFFF00"/>
                </a:solidFill>
              </a:rPr>
              <a:t>C</a:t>
            </a:r>
            <a:r>
              <a:rPr lang="de-DE" dirty="0"/>
              <a:t>aries) </a:t>
            </a:r>
            <a:r>
              <a:rPr lang="de-DE" spc="-40" dirty="0"/>
              <a:t>– eine der häufigsten chronischen Erkrankungen</a:t>
            </a:r>
            <a:br>
              <a:rPr lang="de-DE" dirty="0"/>
            </a:br>
            <a:endParaRPr lang="de-DE" dirty="0"/>
          </a:p>
        </p:txBody>
      </p:sp>
      <p:sp>
        <p:nvSpPr>
          <p:cNvPr id="14" name="Foliennummernplatzhalter 1">
            <a:extLst>
              <a:ext uri="{FF2B5EF4-FFF2-40B4-BE49-F238E27FC236}">
                <a16:creationId xmlns:a16="http://schemas.microsoft.com/office/drawing/2014/main" id="{B4F95391-5EEB-924D-8928-E1794497E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C8121D86-75E9-2B40-A249-0A6F99D8E7B1}"/>
              </a:ext>
            </a:extLst>
          </p:cNvPr>
          <p:cNvSpPr txBox="1"/>
          <p:nvPr/>
        </p:nvSpPr>
        <p:spPr>
          <a:xfrm rot="16200000">
            <a:off x="8088962" y="1372292"/>
            <a:ext cx="13305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N. Schulz-Weidner</a:t>
            </a:r>
          </a:p>
        </p:txBody>
      </p:sp>
    </p:spTree>
    <p:extLst>
      <p:ext uri="{BB962C8B-B14F-4D97-AF65-F5344CB8AC3E}">
        <p14:creationId xmlns:p14="http://schemas.microsoft.com/office/powerpoint/2010/main" val="755573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21EFBB-94EE-3C45-BDF4-3CB22DD1C9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582258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Wie entsteht die ECC?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de-DE" dirty="0"/>
              <a:t>Wenn</a:t>
            </a:r>
            <a:r>
              <a:rPr lang="de-DE" sz="2000" dirty="0"/>
              <a:t> </a:t>
            </a:r>
            <a:r>
              <a:rPr lang="de-DE" sz="2400" b="1" dirty="0">
                <a:solidFill>
                  <a:srgbClr val="E30019"/>
                </a:solidFill>
              </a:rPr>
              <a:t>Bakterien</a:t>
            </a:r>
            <a:r>
              <a:rPr lang="de-DE" sz="2400" b="1" dirty="0"/>
              <a:t> </a:t>
            </a:r>
            <a:r>
              <a:rPr lang="de-DE" dirty="0"/>
              <a:t>…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de-DE" dirty="0"/>
              <a:t>	… </a:t>
            </a:r>
            <a:r>
              <a:rPr lang="de-DE" b="1" dirty="0"/>
              <a:t>längere</a:t>
            </a:r>
            <a:r>
              <a:rPr lang="de-DE" dirty="0"/>
              <a:t> </a:t>
            </a:r>
            <a:r>
              <a:rPr lang="de-DE" b="1" dirty="0"/>
              <a:t>Zeit</a:t>
            </a:r>
            <a:r>
              <a:rPr lang="de-DE" dirty="0"/>
              <a:t> auf einem </a:t>
            </a:r>
            <a:r>
              <a:rPr lang="de-DE" b="1" dirty="0"/>
              <a:t>Zahn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de-DE" dirty="0"/>
              <a:t>		mit</a:t>
            </a:r>
            <a:r>
              <a:rPr lang="de-DE" sz="2000" dirty="0"/>
              <a:t> </a:t>
            </a:r>
            <a:r>
              <a:rPr lang="de-DE" sz="2400" b="1" dirty="0">
                <a:solidFill>
                  <a:srgbClr val="6EB121"/>
                </a:solidFill>
              </a:rPr>
              <a:t>Nahrung / Zucker </a:t>
            </a:r>
            <a:r>
              <a:rPr lang="de-DE" dirty="0"/>
              <a:t>…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de-DE" dirty="0"/>
              <a:t>			reagieren.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de-DE" b="1" dirty="0"/>
              <a:t>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43B8611-E9C4-534D-A070-735D6C874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926" y="1046793"/>
            <a:ext cx="2412323" cy="3603953"/>
          </a:xfrm>
          <a:prstGeom prst="rect">
            <a:avLst/>
          </a:prstGeom>
        </p:spPr>
      </p:pic>
      <p:sp>
        <p:nvSpPr>
          <p:cNvPr id="13" name="Titel 4">
            <a:extLst>
              <a:ext uri="{FF2B5EF4-FFF2-40B4-BE49-F238E27FC236}">
                <a16:creationId xmlns:a16="http://schemas.microsoft.com/office/drawing/2014/main" id="{40835902-68FF-374D-8F29-F708AD8C7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br>
              <a:rPr lang="de-DE" dirty="0"/>
            </a:br>
            <a:r>
              <a:rPr lang="de-DE" dirty="0"/>
              <a:t>Frühkindliche Karies (</a:t>
            </a:r>
            <a:r>
              <a:rPr lang="de-DE" dirty="0">
                <a:solidFill>
                  <a:srgbClr val="FFFF00"/>
                </a:solidFill>
              </a:rPr>
              <a:t>E</a:t>
            </a:r>
            <a:r>
              <a:rPr lang="de-DE" dirty="0"/>
              <a:t>arly </a:t>
            </a:r>
            <a:r>
              <a:rPr lang="de-DE" dirty="0" err="1">
                <a:solidFill>
                  <a:srgbClr val="FFFF00"/>
                </a:solidFill>
              </a:rPr>
              <a:t>C</a:t>
            </a:r>
            <a:r>
              <a:rPr lang="de-DE" dirty="0" err="1"/>
              <a:t>hildhood</a:t>
            </a:r>
            <a:r>
              <a:rPr lang="de-DE" dirty="0"/>
              <a:t> </a:t>
            </a:r>
            <a:r>
              <a:rPr lang="de-DE" dirty="0">
                <a:solidFill>
                  <a:srgbClr val="FFFF00"/>
                </a:solidFill>
              </a:rPr>
              <a:t>C</a:t>
            </a:r>
            <a:r>
              <a:rPr lang="de-DE" dirty="0"/>
              <a:t>aries) </a:t>
            </a:r>
            <a:r>
              <a:rPr lang="de-DE" spc="-40" dirty="0"/>
              <a:t>– eine der häufigsten chronischen Erkrankungen</a:t>
            </a:r>
            <a:br>
              <a:rPr lang="de-DE" dirty="0"/>
            </a:br>
            <a:endParaRPr lang="de-DE" dirty="0"/>
          </a:p>
        </p:txBody>
      </p:sp>
      <p:sp>
        <p:nvSpPr>
          <p:cNvPr id="7" name="Foliennummernplatzhalter 1">
            <a:extLst>
              <a:ext uri="{FF2B5EF4-FFF2-40B4-BE49-F238E27FC236}">
                <a16:creationId xmlns:a16="http://schemas.microsoft.com/office/drawing/2014/main" id="{CDAD9469-D6FA-BC43-B43F-1D5590B8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1454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732</Words>
  <Application>Microsoft Macintosh PowerPoint</Application>
  <PresentationFormat>Bildschirmpräsentation (16:9)</PresentationFormat>
  <Paragraphs>138</Paragraphs>
  <Slides>16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Office</vt:lpstr>
      <vt:lpstr>PowerPoint-Präsentation</vt:lpstr>
      <vt:lpstr>PowerPoint-Präsentation</vt:lpstr>
      <vt:lpstr>Themenschwerpunkte </vt:lpstr>
      <vt:lpstr>Gesundes Milchgebiss – ein wichtiger  Schritt für eine gesunde Entwicklung       </vt:lpstr>
      <vt:lpstr>Gesundes Milchgebiss – ein wichtiger  Schritt für eine gesunde Entwicklung </vt:lpstr>
      <vt:lpstr> Frühkindliche Karies (Early Childhood Caries)          – eine der häufigsten chronischen Erkrankungen </vt:lpstr>
      <vt:lpstr> Frühkindliche Karies (Early Childhood Caries) – eine der häufigsten chronischen Erkrankungen </vt:lpstr>
      <vt:lpstr> Frühkindliche Karies (Early Childhood Caries) – eine der häufigsten chronischen Erkrankungen </vt:lpstr>
      <vt:lpstr> Frühkindliche Karies (Early Childhood Caries) – eine der häufigsten chronischen Erkrankungen </vt:lpstr>
      <vt:lpstr>Frühkindliche Karies (Early Childhood Caries) – und ihre Entstehung</vt:lpstr>
      <vt:lpstr>Frühkindliche Karies (Early Childhood Caries) – und ihre Entstehung</vt:lpstr>
      <vt:lpstr>Habits –                                                                          kleine Laster mit großen Folgen</vt:lpstr>
      <vt:lpstr>Habits –                                                                          kleine Laster mit großen Folgen</vt:lpstr>
      <vt:lpstr> Black Stain –               schwarze Zähne ohne Karies </vt:lpstr>
      <vt:lpstr>Haben Sie noch Fragen? </vt:lpstr>
      <vt:lpstr>Denken Sie daran …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info@pokorny-kreativ-welten.de</dc:creator>
  <cp:lastModifiedBy>info@pokorny-kreativ-welten.de</cp:lastModifiedBy>
  <cp:revision>181</cp:revision>
  <cp:lastPrinted>2022-05-04T09:11:37Z</cp:lastPrinted>
  <dcterms:created xsi:type="dcterms:W3CDTF">2020-03-10T11:05:04Z</dcterms:created>
  <dcterms:modified xsi:type="dcterms:W3CDTF">2022-05-04T09:12:41Z</dcterms:modified>
</cp:coreProperties>
</file>