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76" r:id="rId2"/>
    <p:sldId id="256" r:id="rId3"/>
    <p:sldId id="259" r:id="rId4"/>
    <p:sldId id="260" r:id="rId5"/>
    <p:sldId id="261" r:id="rId6"/>
    <p:sldId id="277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1" r:id="rId15"/>
    <p:sldId id="265" r:id="rId16"/>
    <p:sldId id="272" r:id="rId17"/>
    <p:sldId id="275" r:id="rId18"/>
    <p:sldId id="273" r:id="rId19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D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25"/>
    <p:restoredTop sz="94666"/>
  </p:normalViewPr>
  <p:slideViewPr>
    <p:cSldViewPr snapToGrid="0" snapToObjects="1" showGuides="1">
      <p:cViewPr varScale="1">
        <p:scale>
          <a:sx n="260" d="100"/>
          <a:sy n="260" d="100"/>
        </p:scale>
        <p:origin x="168" y="4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59" d="100"/>
          <a:sy n="159" d="100"/>
        </p:scale>
        <p:origin x="6344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C4507AE-2852-9F4E-861F-EDDA2E0E06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1E65E21-459E-8D4A-B003-15B1BBCF2E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774DF-EA77-0D46-8E56-C48C51DB12FC}" type="datetimeFigureOut">
              <a:rPr lang="de-DE" smtClean="0"/>
              <a:t>12.04.22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0EB9BF3-42D6-B04D-BDCA-F7F994AA34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D87240A-5662-BD48-B361-E2594F77CC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F0CF0-4CA8-0D4C-802A-2429231959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9230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EC9EB-CF08-0646-B81E-4A2B32A77DE6}" type="datetimeFigureOut">
              <a:rPr lang="de-DE" smtClean="0"/>
              <a:t>12.04.22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60893-ED4B-CD43-846E-8460E3A289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968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6494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E5C018B-5D7B-B946-A77F-523779ECDD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0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FBDD742-2C23-9641-8492-A7C5E787B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7045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6F9A005-CF0B-C247-B943-35E9E71A7D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8454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F123402-6F89-7E4E-8ED1-0C3652550C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A9C54D-5276-7D4B-B09E-8141FCF3B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91DD04B-3D08-5847-8635-B0FA5140A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702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2B009C-89E8-354F-B2B4-90E46879C0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30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B1D74E5-FC47-6D40-98F8-E62320F79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D9ED9-24E5-FB42-8D26-0C8BA53EA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610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58F42-34A3-CD4A-898E-0ABBC66064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04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6" r:id="rId3"/>
    <p:sldLayoutId id="2147483665" r:id="rId4"/>
    <p:sldLayoutId id="2147483662" r:id="rId5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30913F5-C954-9043-A126-255F16CA5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0C92B54-CE50-AF45-9F1F-F895D5B5AD9D}"/>
              </a:ext>
            </a:extLst>
          </p:cNvPr>
          <p:cNvSpPr txBox="1"/>
          <p:nvPr/>
        </p:nvSpPr>
        <p:spPr>
          <a:xfrm>
            <a:off x="4209010" y="2934565"/>
            <a:ext cx="2624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Ih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/</a:t>
            </a:r>
            <a:r>
              <a:rPr lang="de-DE" sz="1400" b="1" spc="5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Referen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t/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in:</a:t>
            </a:r>
          </a:p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Dr. Franziska Mustermann</a:t>
            </a:r>
            <a:endParaRPr lang="de-DE" dirty="0"/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C7D326CA-8992-134F-91AC-AD5FF98B33B4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7886700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Herzlich willkommen zum Vortrag 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über die Zahn- und Mundgesundheit 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unserer Kinder von </a:t>
            </a:r>
            <a:r>
              <a:rPr lang="de-DE" sz="3000" b="1" spc="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0-6</a:t>
            </a:r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Jahren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4A04EBB-61F2-5D4B-8680-5F2254BBEA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" t="3186" r="2529" b="2076"/>
          <a:stretch/>
        </p:blipFill>
        <p:spPr>
          <a:xfrm>
            <a:off x="708277" y="1922587"/>
            <a:ext cx="3377216" cy="30186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1166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Der erste Zahnarztbesuch</a:t>
            </a:r>
            <a:br>
              <a:rPr lang="de-DE" dirty="0"/>
            </a:br>
            <a:br>
              <a:rPr lang="de-DE" dirty="0"/>
            </a:br>
            <a:endParaRPr lang="de-DE" sz="27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095625" cy="38776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dirty="0"/>
              <a:t>Hierfür sollte etwas Zeit eingeplant werden, damit sich das Kind an die neuen Räumlichkeiten in der Zahnarztpraxis gewöhnen kann.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8" name="Picture 5" descr="10678-07-78-Zahnarztbesuch-231007">
            <a:extLst>
              <a:ext uri="{FF2B5EF4-FFF2-40B4-BE49-F238E27FC236}">
                <a16:creationId xmlns:a16="http://schemas.microsoft.com/office/drawing/2014/main" id="{A7BA375B-E676-BC45-9D8F-6B678E990A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4"/>
          <a:stretch/>
        </p:blipFill>
        <p:spPr bwMode="auto">
          <a:xfrm>
            <a:off x="3888000" y="1224000"/>
            <a:ext cx="4788889" cy="335880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9403D79-3350-9846-ABB4-07B9E32F2577}"/>
              </a:ext>
            </a:extLst>
          </p:cNvPr>
          <p:cNvSpPr txBox="1"/>
          <p:nvPr/>
        </p:nvSpPr>
        <p:spPr>
          <a:xfrm rot="16200000">
            <a:off x="8169391" y="3735919"/>
            <a:ext cx="1443032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N. Schulz-Weidner</a:t>
            </a:r>
          </a:p>
          <a:p>
            <a:endParaRPr lang="de-DE" dirty="0"/>
          </a:p>
        </p:txBody>
      </p:sp>
      <p:sp>
        <p:nvSpPr>
          <p:cNvPr id="11" name="Foliennummernplatzhalter 1">
            <a:extLst>
              <a:ext uri="{FF2B5EF4-FFF2-40B4-BE49-F238E27FC236}">
                <a16:creationId xmlns:a16="http://schemas.microsoft.com/office/drawing/2014/main" id="{5487E479-5291-A145-8C35-CDAEE15B1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8333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Autofit/>
          </a:bodyPr>
          <a:lstStyle/>
          <a:p>
            <a:br>
              <a:rPr lang="de-DE" sz="2700" dirty="0"/>
            </a:br>
            <a:r>
              <a:rPr lang="de-DE" sz="2700" dirty="0"/>
              <a:t>Der erste Zahnarztbesuch</a:t>
            </a:r>
            <a:br>
              <a:rPr lang="de-DE" sz="2700" dirty="0"/>
            </a:br>
            <a:br>
              <a:rPr lang="de-DE" sz="2700" dirty="0"/>
            </a:br>
            <a:endParaRPr lang="de-DE" sz="2700" dirty="0"/>
          </a:p>
        </p:txBody>
      </p:sp>
      <p:pic>
        <p:nvPicPr>
          <p:cNvPr id="6" name="Picture 5" descr="10678-07-5-Zahnarztbesuch-231007">
            <a:extLst>
              <a:ext uri="{FF2B5EF4-FFF2-40B4-BE49-F238E27FC236}">
                <a16:creationId xmlns:a16="http://schemas.microsoft.com/office/drawing/2014/main" id="{F90FC033-BAA5-C04F-8E44-55979C4E6B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3"/>
          <a:stretch/>
        </p:blipFill>
        <p:spPr bwMode="auto">
          <a:xfrm>
            <a:off x="4572000" y="410604"/>
            <a:ext cx="3240000" cy="4318749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10678-07-83-Zahnarztbesuch-231007">
            <a:extLst>
              <a:ext uri="{FF2B5EF4-FFF2-40B4-BE49-F238E27FC236}">
                <a16:creationId xmlns:a16="http://schemas.microsoft.com/office/drawing/2014/main" id="{3E6550B7-5231-4E4D-9084-6404C02CAB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" t="1867" r="41774" b="5388"/>
          <a:stretch/>
        </p:blipFill>
        <p:spPr bwMode="auto">
          <a:xfrm>
            <a:off x="2193471" y="780295"/>
            <a:ext cx="1966484" cy="4318749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AD8A301C-7F28-E04D-B087-6ACC7F630358}"/>
              </a:ext>
            </a:extLst>
          </p:cNvPr>
          <p:cNvSpPr txBox="1"/>
          <p:nvPr/>
        </p:nvSpPr>
        <p:spPr>
          <a:xfrm rot="16200000">
            <a:off x="7309419" y="3888320"/>
            <a:ext cx="1443032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N. Schulz-Weidner</a:t>
            </a:r>
          </a:p>
          <a:p>
            <a:endParaRPr lang="de-DE" dirty="0"/>
          </a:p>
        </p:txBody>
      </p:sp>
      <p:sp>
        <p:nvSpPr>
          <p:cNvPr id="8" name="Foliennummernplatzhalter 1">
            <a:extLst>
              <a:ext uri="{FF2B5EF4-FFF2-40B4-BE49-F238E27FC236}">
                <a16:creationId xmlns:a16="http://schemas.microsoft.com/office/drawing/2014/main" id="{6FEE407A-1BED-AE4D-9B6C-B313C03D5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3935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Autofit/>
          </a:bodyPr>
          <a:lstStyle/>
          <a:p>
            <a:br>
              <a:rPr lang="de-DE" sz="2700" dirty="0"/>
            </a:br>
            <a:r>
              <a:rPr lang="de-DE" sz="2700" dirty="0"/>
              <a:t>Der erste Zahnarztbesuch</a:t>
            </a:r>
            <a:br>
              <a:rPr lang="de-DE" sz="2700" dirty="0"/>
            </a:br>
            <a:br>
              <a:rPr lang="de-DE" sz="2700" dirty="0"/>
            </a:br>
            <a:endParaRPr lang="de-DE" sz="27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2658" y="1349658"/>
            <a:ext cx="4112079" cy="3877695"/>
          </a:xfrm>
        </p:spPr>
        <p:txBody>
          <a:bodyPr>
            <a:noAutofit/>
          </a:bodyPr>
          <a:lstStyle/>
          <a:p>
            <a:pPr marL="0" lvl="0" indent="0" defTabSz="914400" eaLnBrk="0" fontAlgn="base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Kennenlernen des Behandlungsstuhls</a:t>
            </a:r>
          </a:p>
        </p:txBody>
      </p:sp>
      <p:pic>
        <p:nvPicPr>
          <p:cNvPr id="12" name="Picture 5" descr="10678-07-10-Zahnarztbesuch-231007">
            <a:extLst>
              <a:ext uri="{FF2B5EF4-FFF2-40B4-BE49-F238E27FC236}">
                <a16:creationId xmlns:a16="http://schemas.microsoft.com/office/drawing/2014/main" id="{B43C5F01-5241-D047-BA5E-5441E98DE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2134228"/>
            <a:ext cx="3536995" cy="2449398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10678-07-18-Zahnarztbesuch-231007">
            <a:extLst>
              <a:ext uri="{FF2B5EF4-FFF2-40B4-BE49-F238E27FC236}">
                <a16:creationId xmlns:a16="http://schemas.microsoft.com/office/drawing/2014/main" id="{B8A08F10-1D8C-9D45-BB52-3A9DE1E87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77" b="17577"/>
          <a:stretch>
            <a:fillRect/>
          </a:stretch>
        </p:blipFill>
        <p:spPr bwMode="auto">
          <a:xfrm>
            <a:off x="5076000" y="1224826"/>
            <a:ext cx="3586980" cy="335880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D469EA1-AF74-5F4B-892A-26D0C7317251}"/>
              </a:ext>
            </a:extLst>
          </p:cNvPr>
          <p:cNvSpPr txBox="1"/>
          <p:nvPr/>
        </p:nvSpPr>
        <p:spPr>
          <a:xfrm rot="16200000">
            <a:off x="8167344" y="3728227"/>
            <a:ext cx="1443032" cy="40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N. Schulz-Weidner</a:t>
            </a:r>
          </a:p>
          <a:p>
            <a:endParaRPr lang="de-DE" dirty="0"/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F1879A53-AEC2-124B-A995-07F3A50C5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5753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Autofit/>
          </a:bodyPr>
          <a:lstStyle/>
          <a:p>
            <a:br>
              <a:rPr lang="de-DE" sz="2700" dirty="0"/>
            </a:br>
            <a:r>
              <a:rPr lang="de-DE" sz="2700" dirty="0"/>
              <a:t>Der erste Zahnarztbesuch</a:t>
            </a:r>
            <a:br>
              <a:rPr lang="de-DE" sz="2700" dirty="0"/>
            </a:br>
            <a:br>
              <a:rPr lang="de-DE" sz="2700" dirty="0"/>
            </a:br>
            <a:endParaRPr lang="de-DE" sz="2700" dirty="0"/>
          </a:p>
        </p:txBody>
      </p:sp>
      <p:pic>
        <p:nvPicPr>
          <p:cNvPr id="8" name="Picture 5" descr="10678-07-31-Zahnarztbesuch-231007">
            <a:extLst>
              <a:ext uri="{FF2B5EF4-FFF2-40B4-BE49-F238E27FC236}">
                <a16:creationId xmlns:a16="http://schemas.microsoft.com/office/drawing/2014/main" id="{2312018B-1E57-3744-BF59-9605D2B2BD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8" t="8370" b="2337"/>
          <a:stretch/>
        </p:blipFill>
        <p:spPr bwMode="auto">
          <a:xfrm>
            <a:off x="720000" y="1224000"/>
            <a:ext cx="3212285" cy="335355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10678-07-46-Zahnarztbesuch-231007">
            <a:extLst>
              <a:ext uri="{FF2B5EF4-FFF2-40B4-BE49-F238E27FC236}">
                <a16:creationId xmlns:a16="http://schemas.microsoft.com/office/drawing/2014/main" id="{AB98127C-3B9F-C94D-BE82-09688E4363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6" t="28663" b="153"/>
          <a:stretch/>
        </p:blipFill>
        <p:spPr bwMode="auto">
          <a:xfrm>
            <a:off x="4392000" y="1224000"/>
            <a:ext cx="4330086" cy="252000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5B92CF13-C844-1B4E-8DE3-C93E5908B326}"/>
              </a:ext>
            </a:extLst>
          </p:cNvPr>
          <p:cNvSpPr txBox="1"/>
          <p:nvPr/>
        </p:nvSpPr>
        <p:spPr>
          <a:xfrm rot="16200000">
            <a:off x="8218376" y="2906354"/>
            <a:ext cx="1443032" cy="40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N. Schulz-Weidner</a:t>
            </a:r>
          </a:p>
          <a:p>
            <a:endParaRPr lang="de-DE" dirty="0"/>
          </a:p>
        </p:txBody>
      </p:sp>
      <p:sp>
        <p:nvSpPr>
          <p:cNvPr id="10" name="Foliennummernplatzhalter 1">
            <a:extLst>
              <a:ext uri="{FF2B5EF4-FFF2-40B4-BE49-F238E27FC236}">
                <a16:creationId xmlns:a16="http://schemas.microsoft.com/office/drawing/2014/main" id="{DF3AC76A-1E2F-F747-B1A1-81DB78891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8642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Autofit/>
          </a:bodyPr>
          <a:lstStyle/>
          <a:p>
            <a:br>
              <a:rPr lang="de-DE" sz="2700" dirty="0"/>
            </a:br>
            <a:br>
              <a:rPr lang="de-DE" dirty="0"/>
            </a:br>
            <a:r>
              <a:rPr lang="de-DE" dirty="0"/>
              <a:t>Was wird in der </a:t>
            </a:r>
            <a:br>
              <a:rPr lang="de-DE" dirty="0"/>
            </a:br>
            <a:r>
              <a:rPr lang="de-DE"/>
              <a:t>Zahnarztpraxis gemacht</a:t>
            </a:r>
            <a:r>
              <a:rPr lang="de-DE" dirty="0"/>
              <a:t>?</a:t>
            </a:r>
            <a:br>
              <a:rPr lang="de-DE" sz="2700" dirty="0"/>
            </a:br>
            <a:br>
              <a:rPr lang="de-DE" sz="2700" dirty="0"/>
            </a:br>
            <a:endParaRPr lang="de-DE" sz="2700" dirty="0"/>
          </a:p>
        </p:txBody>
      </p:sp>
      <p:pic>
        <p:nvPicPr>
          <p:cNvPr id="9" name="Picture 5" descr="10678-07-59-Zahnarztbesuch-231007">
            <a:extLst>
              <a:ext uri="{FF2B5EF4-FFF2-40B4-BE49-F238E27FC236}">
                <a16:creationId xmlns:a16="http://schemas.microsoft.com/office/drawing/2014/main" id="{024B4475-84C9-114D-B831-A946DF3DC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793" y="441168"/>
            <a:ext cx="2866628" cy="4139486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10678-07-50-Zahnarztbesuch-231007">
            <a:extLst>
              <a:ext uri="{FF2B5EF4-FFF2-40B4-BE49-F238E27FC236}">
                <a16:creationId xmlns:a16="http://schemas.microsoft.com/office/drawing/2014/main" id="{90E7DE4B-E2A7-F142-9531-6E771B1E8A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7" t="17994"/>
          <a:stretch/>
        </p:blipFill>
        <p:spPr bwMode="auto">
          <a:xfrm>
            <a:off x="720000" y="2134228"/>
            <a:ext cx="2899948" cy="2446426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2F887888-F26D-9F47-85DB-A42F98056373}"/>
              </a:ext>
            </a:extLst>
          </p:cNvPr>
          <p:cNvSpPr txBox="1"/>
          <p:nvPr/>
        </p:nvSpPr>
        <p:spPr>
          <a:xfrm rot="16200000">
            <a:off x="7440048" y="3739112"/>
            <a:ext cx="1443032" cy="40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N. Schulz-Weidner</a:t>
            </a:r>
          </a:p>
          <a:p>
            <a:endParaRPr lang="de-DE" dirty="0"/>
          </a:p>
        </p:txBody>
      </p:sp>
      <p:sp>
        <p:nvSpPr>
          <p:cNvPr id="8" name="Inhaltsplatzhalter 3">
            <a:extLst>
              <a:ext uri="{FF2B5EF4-FFF2-40B4-BE49-F238E27FC236}">
                <a16:creationId xmlns:a16="http://schemas.microsoft.com/office/drawing/2014/main" id="{8335D123-B9D1-FF49-9E8B-170512CE01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112079" cy="454203"/>
          </a:xfrm>
        </p:spPr>
        <p:txBody>
          <a:bodyPr>
            <a:noAutofit/>
          </a:bodyPr>
          <a:lstStyle/>
          <a:p>
            <a:pPr marL="0" lvl="0" indent="0" defTabSz="914400" eaLnBrk="0" fontAlgn="base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de-DE" dirty="0">
                <a:solidFill>
                  <a:sysClr val="windowText" lastClr="000000"/>
                </a:solidFill>
              </a:rPr>
              <a:t>Zahnärztliche Untersuchung</a:t>
            </a:r>
          </a:p>
        </p:txBody>
      </p:sp>
      <p:sp>
        <p:nvSpPr>
          <p:cNvPr id="10" name="Foliennummernplatzhalter 1">
            <a:extLst>
              <a:ext uri="{FF2B5EF4-FFF2-40B4-BE49-F238E27FC236}">
                <a16:creationId xmlns:a16="http://schemas.microsoft.com/office/drawing/2014/main" id="{5939278F-DABF-3642-89FB-1249ACA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4722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Autofit/>
          </a:bodyPr>
          <a:lstStyle/>
          <a:p>
            <a:br>
              <a:rPr lang="de-DE" sz="2700" dirty="0"/>
            </a:br>
            <a:r>
              <a:rPr lang="de-DE" sz="2700" dirty="0"/>
              <a:t>Auch das wird in der </a:t>
            </a:r>
            <a:br>
              <a:rPr lang="de-DE" sz="2700" dirty="0"/>
            </a:br>
            <a:r>
              <a:rPr lang="de-DE" sz="2700" dirty="0"/>
              <a:t>Zahnarztpraxis gemacht!</a:t>
            </a:r>
            <a:br>
              <a:rPr lang="de-DE" sz="2700" dirty="0"/>
            </a:br>
            <a:endParaRPr lang="de-DE" sz="27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846864" cy="14333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/>
              <a:t>Fluoridlackanwendung zur </a:t>
            </a:r>
            <a:br>
              <a:rPr lang="de-DE" b="1" dirty="0"/>
            </a:br>
            <a:r>
              <a:rPr lang="de-DE" b="1" dirty="0"/>
              <a:t>Zahnschmelzhärtung ab dem 6. Monat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dirty="0"/>
              <a:t>Beginnende Kariesschäden können durch </a:t>
            </a:r>
          </a:p>
          <a:p>
            <a:pPr marL="0" indent="0">
              <a:spcBef>
                <a:spcPts val="150"/>
              </a:spcBef>
              <a:buNone/>
            </a:pPr>
            <a:r>
              <a:rPr lang="de-DE" dirty="0"/>
              <a:t>Fluoridierungsmaßnahmen gestoppt werden.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4E017CF-9BD9-6A46-8F84-FBE048DADB91}"/>
              </a:ext>
            </a:extLst>
          </p:cNvPr>
          <p:cNvSpPr txBox="1"/>
          <p:nvPr/>
        </p:nvSpPr>
        <p:spPr>
          <a:xfrm rot="16200000">
            <a:off x="7951675" y="3839792"/>
            <a:ext cx="14430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J. Hey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67499ED-D6A2-364A-9497-56AF62F45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000" y="1224486"/>
            <a:ext cx="3528000" cy="33420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Foliennummernplatzhalter 1">
            <a:extLst>
              <a:ext uri="{FF2B5EF4-FFF2-40B4-BE49-F238E27FC236}">
                <a16:creationId xmlns:a16="http://schemas.microsoft.com/office/drawing/2014/main" id="{F2D6DB8D-9F0B-214A-A0E1-CE4A883C8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15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B4D203D-EB09-994F-803E-A8F3E110A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82" y="2701640"/>
            <a:ext cx="2473714" cy="216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3867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Autofit/>
          </a:bodyPr>
          <a:lstStyle/>
          <a:p>
            <a:br>
              <a:rPr lang="de-DE" sz="2700" dirty="0"/>
            </a:br>
            <a:r>
              <a:rPr lang="de-DE" dirty="0"/>
              <a:t>Verabschiedung</a:t>
            </a:r>
            <a:br>
              <a:rPr lang="de-DE" sz="2700" dirty="0"/>
            </a:br>
            <a:br>
              <a:rPr lang="de-DE" sz="2700" dirty="0"/>
            </a:br>
            <a:endParaRPr lang="de-DE" sz="2700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F6A6D617-9BED-9348-A8F1-2BFB772E2B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1776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Das Kind sollte immer positiv verabschiedet werden und erhält ein selbst ausgewähltes altersgerechtes Geschenk.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dirty="0"/>
              <a:t>Denken Sie daran, einen Folgetermin zu vereinbaren!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pic>
        <p:nvPicPr>
          <p:cNvPr id="11" name="Picture 5" descr="10678-07-75-Zahnarztbesuch-231007">
            <a:extLst>
              <a:ext uri="{FF2B5EF4-FFF2-40B4-BE49-F238E27FC236}">
                <a16:creationId xmlns:a16="http://schemas.microsoft.com/office/drawing/2014/main" id="{34B3FF87-6074-FF43-9F71-6A7C692E6C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" t="110" r="12071" b="10956"/>
          <a:stretch/>
        </p:blipFill>
        <p:spPr bwMode="auto">
          <a:xfrm>
            <a:off x="5039999" y="442800"/>
            <a:ext cx="2879357" cy="424800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3EB76878-F6FE-F74B-B0F1-AEE97CF83FA1}"/>
              </a:ext>
            </a:extLst>
          </p:cNvPr>
          <p:cNvSpPr txBox="1"/>
          <p:nvPr/>
        </p:nvSpPr>
        <p:spPr>
          <a:xfrm rot="16200000">
            <a:off x="7305080" y="3959537"/>
            <a:ext cx="14430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N. Schulz-Weidner</a:t>
            </a:r>
          </a:p>
        </p:txBody>
      </p:sp>
      <p:sp>
        <p:nvSpPr>
          <p:cNvPr id="8" name="Foliennummernplatzhalter 1">
            <a:extLst>
              <a:ext uri="{FF2B5EF4-FFF2-40B4-BE49-F238E27FC236}">
                <a16:creationId xmlns:a16="http://schemas.microsoft.com/office/drawing/2014/main" id="{59576C72-39B0-8140-BB5A-7D6F4B4E6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2084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Haben Sie noch Fragen?</a:t>
            </a:r>
            <a:br>
              <a:rPr lang="de-DE" dirty="0"/>
            </a:b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253FA0AD-D0D7-6A4B-9314-1CEC71F00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17</a:t>
            </a:fld>
            <a:endParaRPr 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690BE432-75B5-7A4D-A99C-7B8EC8B1C140}"/>
              </a:ext>
            </a:extLst>
          </p:cNvPr>
          <p:cNvGrpSpPr/>
          <p:nvPr/>
        </p:nvGrpSpPr>
        <p:grpSpPr>
          <a:xfrm>
            <a:off x="2821252" y="2571750"/>
            <a:ext cx="1376609" cy="1421946"/>
            <a:chOff x="1883404" y="2571750"/>
            <a:chExt cx="1376609" cy="1421946"/>
          </a:xfrm>
        </p:grpSpPr>
        <p:sp>
          <p:nvSpPr>
            <p:cNvPr id="13" name="Abgerundetes Rechteck 12">
              <a:extLst>
                <a:ext uri="{FF2B5EF4-FFF2-40B4-BE49-F238E27FC236}">
                  <a16:creationId xmlns:a16="http://schemas.microsoft.com/office/drawing/2014/main" id="{D92B68DE-FF5D-7A44-A1DA-D62805862AD6}"/>
                </a:ext>
              </a:extLst>
            </p:cNvPr>
            <p:cNvSpPr/>
            <p:nvPr/>
          </p:nvSpPr>
          <p:spPr>
            <a:xfrm>
              <a:off x="1883404" y="2571750"/>
              <a:ext cx="1376609" cy="1410115"/>
            </a:xfrm>
            <a:prstGeom prst="roundRect">
              <a:avLst/>
            </a:prstGeom>
            <a:solidFill>
              <a:schemeClr val="bg1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65802952-A210-474B-8376-B8D35ED706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ackgroundRemoval t="5319" b="96809" l="5556" r="95216"/>
                      </a14:imgEffect>
                    </a14:imgLayer>
                  </a14:imgProps>
                </a:ext>
              </a:extLst>
            </a:blip>
            <a:srcRect l="6113" t="7744" r="4615" b="3309"/>
            <a:stretch/>
          </p:blipFill>
          <p:spPr>
            <a:xfrm>
              <a:off x="2024612" y="2784922"/>
              <a:ext cx="1197705" cy="1208774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</p:spPr>
        </p:pic>
        <p:sp>
          <p:nvSpPr>
            <p:cNvPr id="15" name="Abgerundetes Rechteck 14">
              <a:extLst>
                <a:ext uri="{FF2B5EF4-FFF2-40B4-BE49-F238E27FC236}">
                  <a16:creationId xmlns:a16="http://schemas.microsoft.com/office/drawing/2014/main" id="{DDD026DD-E805-E44A-AD58-3819E937BB0F}"/>
                </a:ext>
              </a:extLst>
            </p:cNvPr>
            <p:cNvSpPr/>
            <p:nvPr/>
          </p:nvSpPr>
          <p:spPr>
            <a:xfrm>
              <a:off x="1883404" y="2572512"/>
              <a:ext cx="1376609" cy="1410115"/>
            </a:xfrm>
            <a:prstGeom prst="roundRect">
              <a:avLst/>
            </a:prstGeom>
            <a:noFill/>
            <a:ln w="31750">
              <a:solidFill>
                <a:srgbClr val="009DE1"/>
              </a:solidFill>
            </a:ln>
            <a:effectLst>
              <a:reflection blurRad="6350" stA="81000" endPos="5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82170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Denken </a:t>
            </a:r>
            <a:r>
              <a:rPr lang="de-DE"/>
              <a:t>Sie daran …</a:t>
            </a:r>
            <a:br>
              <a:rPr lang="de-DE" dirty="0"/>
            </a:b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99D8A67-FC38-5D44-B49C-87A4BE1B5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000" y="1224417"/>
            <a:ext cx="4851429" cy="324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5F0CDE3-8BB1-AC4F-BF7F-327936560892}"/>
              </a:ext>
            </a:extLst>
          </p:cNvPr>
          <p:cNvSpPr txBox="1"/>
          <p:nvPr/>
        </p:nvSpPr>
        <p:spPr>
          <a:xfrm rot="16200000">
            <a:off x="8371636" y="1569031"/>
            <a:ext cx="106848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6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Foto</a:t>
            </a:r>
            <a:r>
              <a:rPr lang="en-US" sz="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: </a:t>
            </a:r>
            <a:r>
              <a:rPr lang="en-US" sz="600" dirty="0" err="1">
                <a:solidFill>
                  <a:schemeClr val="bg1"/>
                </a:solidFill>
                <a:latin typeface="Arial Narrow" panose="020B0604020202020204" pitchFamily="34" charset="0"/>
                <a:ea typeface="Calibri" panose="020F0502020204030204" pitchFamily="34" charset="0"/>
                <a:cs typeface="Arial Narrow" panose="020B0604020202020204" pitchFamily="34" charset="0"/>
              </a:rPr>
              <a:t>cookie_studio</a:t>
            </a:r>
            <a:r>
              <a:rPr lang="en-US" sz="600" dirty="0">
                <a:solidFill>
                  <a:schemeClr val="bg1"/>
                </a:solidFill>
                <a:latin typeface="Arial Narrow" panose="020B0604020202020204" pitchFamily="34" charset="0"/>
                <a:ea typeface="Calibri" panose="020F0502020204030204" pitchFamily="34" charset="0"/>
                <a:cs typeface="Arial Narrow" panose="020B0604020202020204" pitchFamily="34" charset="0"/>
              </a:rPr>
              <a:t> – </a:t>
            </a:r>
            <a:r>
              <a:rPr lang="en-US" sz="600" dirty="0" err="1">
                <a:solidFill>
                  <a:schemeClr val="bg1"/>
                </a:solidFill>
                <a:latin typeface="Arial Narrow" panose="020B0604020202020204" pitchFamily="34" charset="0"/>
                <a:ea typeface="Calibri" panose="020F0502020204030204" pitchFamily="34" charset="0"/>
                <a:cs typeface="Arial Narrow" panose="020B0604020202020204" pitchFamily="34" charset="0"/>
              </a:rPr>
              <a:t>freepik</a:t>
            </a:r>
            <a:endParaRPr lang="de-DE" sz="6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086DD87-0934-4843-A682-98C4352248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643993" cy="3263504"/>
          </a:xfrm>
        </p:spPr>
        <p:txBody>
          <a:bodyPr/>
          <a:lstStyle/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Zahnarztbesuch ab dem ersten Milchzahn!</a:t>
            </a:r>
          </a:p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An jedem Milchzahn hängt ein           ganzer Kindermund und Ihr Kind!</a:t>
            </a:r>
          </a:p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Ein Zahnarztbesuch                                kann Spaß machen!</a:t>
            </a:r>
          </a:p>
          <a:p>
            <a:pPr marL="216000" indent="-216000">
              <a:spcBef>
                <a:spcPts val="1400"/>
              </a:spcBef>
              <a:buNone/>
            </a:pPr>
            <a:endParaRPr lang="en-US" sz="700" b="1" dirty="0">
              <a:solidFill>
                <a:srgbClr val="009DE1"/>
              </a:solidFill>
            </a:endParaRPr>
          </a:p>
          <a:p>
            <a:pPr marL="216000" indent="-216000">
              <a:spcBef>
                <a:spcPts val="1400"/>
              </a:spcBef>
              <a:buNone/>
            </a:pPr>
            <a:endParaRPr lang="en-US" sz="700" b="1" dirty="0">
              <a:solidFill>
                <a:srgbClr val="009DE1"/>
              </a:solidFill>
            </a:endParaRPr>
          </a:p>
          <a:p>
            <a:pPr marL="216000" indent="-216000">
              <a:spcBef>
                <a:spcPts val="1400"/>
              </a:spcBef>
              <a:buNone/>
            </a:pPr>
            <a:endParaRPr lang="en-US" sz="700" b="1" dirty="0">
              <a:solidFill>
                <a:srgbClr val="009DE1"/>
              </a:solidFill>
            </a:endParaRPr>
          </a:p>
          <a:p>
            <a:pPr marL="216000" indent="-216000">
              <a:spcBef>
                <a:spcPts val="1400"/>
              </a:spcBef>
              <a:buNone/>
            </a:pPr>
            <a:endParaRPr lang="en-US" sz="700" dirty="0">
              <a:solidFill>
                <a:srgbClr val="009DE1"/>
              </a:solidFill>
            </a:endParaRPr>
          </a:p>
          <a:p>
            <a:pPr marL="216000" indent="-216000">
              <a:spcBef>
                <a:spcPts val="1400"/>
              </a:spcBef>
              <a:buNone/>
            </a:pPr>
            <a:endParaRPr lang="en-US" sz="700" dirty="0">
              <a:solidFill>
                <a:srgbClr val="009DE1"/>
              </a:solidFill>
            </a:endParaRPr>
          </a:p>
          <a:p>
            <a:pPr marL="0" indent="0">
              <a:buNone/>
            </a:pPr>
            <a:endParaRPr lang="en-US" sz="700" dirty="0">
              <a:solidFill>
                <a:srgbClr val="009DE1"/>
              </a:solidFill>
            </a:endParaRPr>
          </a:p>
          <a:p>
            <a:endParaRPr lang="de-DE" dirty="0">
              <a:solidFill>
                <a:srgbClr val="009DE1"/>
              </a:solidFill>
            </a:endParaRPr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2C574EE2-12C6-244B-80D0-80AE56017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6575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3">
            <a:extLst>
              <a:ext uri="{FF2B5EF4-FFF2-40B4-BE49-F238E27FC236}">
                <a16:creationId xmlns:a16="http://schemas.microsoft.com/office/drawing/2014/main" id="{DAEE1216-362C-BE49-BC38-7EF1D6D69FC3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7886700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Zahnärztliche 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Früherkennungsuntersuchungen –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die 4. Säule der Prophylaxe</a:t>
            </a:r>
            <a:b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endParaRPr lang="de-DE" sz="30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4DC50D43-8121-8E4C-AA50-94C471575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9394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700" dirty="0"/>
              <a:t>Themenschwerpunkte</a:t>
            </a:r>
            <a:br>
              <a:rPr lang="de-DE" sz="2700" dirty="0"/>
            </a:br>
            <a:endParaRPr lang="de-DE" sz="2700" dirty="0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A0EB00F3-D11E-A346-AD0B-C3266AF911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Wie wichtig sind die Milchzähne? </a:t>
            </a:r>
          </a:p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Der </a:t>
            </a:r>
            <a:r>
              <a:rPr lang="de-DE" sz="1800" b="1" dirty="0">
                <a:solidFill>
                  <a:srgbClr val="009DE1"/>
                </a:solidFill>
              </a:rPr>
              <a:t>richtige Zeitpunkt                                  für den ersten Zahnarztbesuch</a:t>
            </a:r>
          </a:p>
          <a:p>
            <a:pPr marL="216000" indent="-216000">
              <a:spcBef>
                <a:spcPts val="1400"/>
              </a:spcBef>
            </a:pPr>
            <a:r>
              <a:rPr lang="de-DE" sz="1800" b="1" dirty="0">
                <a:solidFill>
                  <a:srgbClr val="009DE1"/>
                </a:solidFill>
              </a:rPr>
              <a:t>Wie oft soll mein Kind </a:t>
            </a:r>
            <a:r>
              <a:rPr lang="de-DE" b="1" dirty="0">
                <a:solidFill>
                  <a:srgbClr val="009DE1"/>
                </a:solidFill>
              </a:rPr>
              <a:t>zum Zahnarzt/</a:t>
            </a:r>
            <a:br>
              <a:rPr lang="de-DE" b="1" dirty="0">
                <a:solidFill>
                  <a:srgbClr val="009DE1"/>
                </a:solidFill>
              </a:rPr>
            </a:br>
            <a:r>
              <a:rPr lang="de-DE" b="1" dirty="0">
                <a:solidFill>
                  <a:srgbClr val="009DE1"/>
                </a:solidFill>
              </a:rPr>
              <a:t>zur Zahnärztin?</a:t>
            </a:r>
            <a:endParaRPr lang="de-DE" sz="1800" b="1" dirty="0">
              <a:solidFill>
                <a:srgbClr val="009DE1"/>
              </a:solidFill>
            </a:endParaRPr>
          </a:p>
          <a:p>
            <a:pPr marL="216000" indent="-216000">
              <a:spcBef>
                <a:spcPts val="1400"/>
              </a:spcBef>
            </a:pPr>
            <a:r>
              <a:rPr lang="de-DE" b="1" dirty="0">
                <a:solidFill>
                  <a:srgbClr val="009DE1"/>
                </a:solidFill>
              </a:rPr>
              <a:t>Der erste Zahnarztbesuch</a:t>
            </a:r>
            <a:endParaRPr lang="de-DE" sz="1800" b="1" dirty="0">
              <a:solidFill>
                <a:srgbClr val="009DE1"/>
              </a:solidFill>
            </a:endParaRPr>
          </a:p>
          <a:p>
            <a:pPr marL="216000" indent="-216000">
              <a:spcBef>
                <a:spcPts val="1400"/>
              </a:spcBef>
            </a:pPr>
            <a:r>
              <a:rPr lang="de-DE" sz="1800" b="1" dirty="0">
                <a:solidFill>
                  <a:srgbClr val="009DE1"/>
                </a:solidFill>
              </a:rPr>
              <a:t>Was wird in der Zahnarztpraxis gemacht?</a:t>
            </a:r>
          </a:p>
          <a:p>
            <a:pPr marL="0" indent="0">
              <a:buNone/>
            </a:pPr>
            <a:endParaRPr lang="de-DE" sz="1800" b="1" dirty="0">
              <a:solidFill>
                <a:srgbClr val="009DE1"/>
              </a:solidFill>
            </a:endParaRPr>
          </a:p>
          <a:p>
            <a:endParaRPr lang="de-DE" sz="1800" dirty="0">
              <a:solidFill>
                <a:srgbClr val="009DE1"/>
              </a:solidFill>
            </a:endParaRPr>
          </a:p>
        </p:txBody>
      </p:sp>
      <p:pic>
        <p:nvPicPr>
          <p:cNvPr id="8" name="Picture 6" descr="10678-07-81-Zahnarztbesuch-231007">
            <a:extLst>
              <a:ext uri="{FF2B5EF4-FFF2-40B4-BE49-F238E27FC236}">
                <a16:creationId xmlns:a16="http://schemas.microsoft.com/office/drawing/2014/main" id="{479ACFC7-A5DA-F145-A8C5-AD69003A5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000" y="1208375"/>
            <a:ext cx="2376000" cy="342953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C470A82F-7F58-A64F-84A8-B16BA468C702}"/>
              </a:ext>
            </a:extLst>
          </p:cNvPr>
          <p:cNvSpPr txBox="1"/>
          <p:nvPr/>
        </p:nvSpPr>
        <p:spPr>
          <a:xfrm rot="16200000">
            <a:off x="6801834" y="3921437"/>
            <a:ext cx="14430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N. Schulz-Weidner</a:t>
            </a:r>
          </a:p>
        </p:txBody>
      </p: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7FAAEB47-E6D2-BE41-B16C-710046E1B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1188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700" dirty="0"/>
              <a:t>Wie wichtig sind die Milchzähne?</a:t>
            </a:r>
            <a:br>
              <a:rPr lang="de-DE" sz="2700" dirty="0"/>
            </a:br>
            <a:endParaRPr lang="de-DE" sz="27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4863193" cy="3263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Milchzähne sind wichtig!</a:t>
            </a:r>
          </a:p>
          <a:p>
            <a:pPr marL="216000" indent="-216000">
              <a:spcBef>
                <a:spcPts val="1200"/>
              </a:spcBef>
            </a:pPr>
            <a:r>
              <a:rPr lang="de-DE" sz="1800" dirty="0"/>
              <a:t>Platzhalter für die bleibenden Zähne</a:t>
            </a:r>
          </a:p>
          <a:p>
            <a:pPr marL="216000" indent="-216000">
              <a:spcBef>
                <a:spcPts val="1200"/>
              </a:spcBef>
            </a:pPr>
            <a:r>
              <a:rPr lang="de-DE" sz="1800" dirty="0"/>
              <a:t>Wichtig für die Sprachbildung</a:t>
            </a:r>
          </a:p>
          <a:p>
            <a:pPr marL="216000" indent="-216000">
              <a:spcBef>
                <a:spcPts val="1200"/>
              </a:spcBef>
            </a:pPr>
            <a:r>
              <a:rPr lang="de-DE" sz="1800" dirty="0"/>
              <a:t>Kaufunktion</a:t>
            </a:r>
          </a:p>
          <a:p>
            <a:pPr marL="216000" indent="-216000">
              <a:spcBef>
                <a:spcPts val="1200"/>
              </a:spcBef>
            </a:pPr>
            <a:r>
              <a:rPr lang="de-DE" sz="1800" dirty="0"/>
              <a:t>Ästhetik und Selbstwertgefühl</a:t>
            </a:r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dirty="0"/>
              <a:t>Kinder mit gesunden Zähnen lachen gerne!</a:t>
            </a:r>
          </a:p>
          <a:p>
            <a:endParaRPr lang="de-DE" sz="1800" dirty="0"/>
          </a:p>
          <a:p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316EE150-F3B8-1345-9585-C17BD686184D}"/>
              </a:ext>
            </a:extLst>
          </p:cNvPr>
          <p:cNvSpPr txBox="1">
            <a:spLocks/>
          </p:cNvSpPr>
          <p:nvPr/>
        </p:nvSpPr>
        <p:spPr>
          <a:xfrm>
            <a:off x="4768702" y="4242334"/>
            <a:ext cx="3444588" cy="79775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Kariesfreies</a:t>
            </a:r>
            <a:r>
              <a:rPr lang="de-DE" sz="1300" dirty="0"/>
              <a:t> </a:t>
            </a:r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Milchgebiss</a:t>
            </a:r>
            <a:r>
              <a:rPr lang="de-DE" sz="1300" dirty="0"/>
              <a:t> im </a:t>
            </a:r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Oberkiefer, 4-5 Jahre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BBE9383-0D8E-F34A-8FB3-39225B77FB12}"/>
              </a:ext>
            </a:extLst>
          </p:cNvPr>
          <p:cNvSpPr txBox="1"/>
          <p:nvPr/>
        </p:nvSpPr>
        <p:spPr>
          <a:xfrm rot="16200000">
            <a:off x="8040771" y="1749638"/>
            <a:ext cx="14430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N. Schulz-Weidner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FB5A411-05A4-F340-A1D5-4568E2503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1613269"/>
            <a:ext cx="3800719" cy="2566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5DB92019-3D2A-9049-BEED-329880891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208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2700" dirty="0"/>
              <a:t>Der richtige Zeitpunkt für den </a:t>
            </a:r>
            <a:br>
              <a:rPr lang="de-DE" sz="2700" dirty="0"/>
            </a:br>
            <a:r>
              <a:rPr lang="de-DE" sz="2700" dirty="0"/>
              <a:t>ersten Zahnarztbesuch</a:t>
            </a:r>
          </a:p>
        </p:txBody>
      </p:sp>
      <p:sp>
        <p:nvSpPr>
          <p:cNvPr id="7" name="Foliennummernplatzhalter 1">
            <a:extLst>
              <a:ext uri="{FF2B5EF4-FFF2-40B4-BE49-F238E27FC236}">
                <a16:creationId xmlns:a16="http://schemas.microsoft.com/office/drawing/2014/main" id="{2B548C4F-7E8F-D64F-B717-DDB447E11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8" name="Inhaltsplatzhalter 9">
            <a:extLst>
              <a:ext uri="{FF2B5EF4-FFF2-40B4-BE49-F238E27FC236}">
                <a16:creationId xmlns:a16="http://schemas.microsoft.com/office/drawing/2014/main" id="{0EAA1D9F-9A4B-FE45-AFC1-F833A9F49C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9940" y="1234962"/>
            <a:ext cx="7904120" cy="50365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sz="1600" b="1" dirty="0">
                <a:solidFill>
                  <a:srgbClr val="009DE1"/>
                </a:solidFill>
              </a:rPr>
              <a:t>Empfehlung zum Zahnarztbesuch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4E04027-3E20-5D4D-BEA7-1C6331B94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7426" y="2088000"/>
            <a:ext cx="1909148" cy="27046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8076348-4988-AA4A-A2ED-A338D6907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000" y="2088000"/>
            <a:ext cx="1933430" cy="27390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DA71D6E-9E2E-844B-A913-F32419ADC7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4026" y="2042121"/>
            <a:ext cx="1729919" cy="1942494"/>
          </a:xfrm>
          <a:prstGeom prst="rect">
            <a:avLst/>
          </a:prstGeom>
          <a:effectLst/>
        </p:spPr>
      </p:pic>
      <p:sp>
        <p:nvSpPr>
          <p:cNvPr id="13" name="Pfeil nach rechts 12">
            <a:extLst>
              <a:ext uri="{FF2B5EF4-FFF2-40B4-BE49-F238E27FC236}">
                <a16:creationId xmlns:a16="http://schemas.microsoft.com/office/drawing/2014/main" id="{B4A4F4FE-0888-C148-9757-3ECBC64F6130}"/>
              </a:ext>
            </a:extLst>
          </p:cNvPr>
          <p:cNvSpPr/>
          <p:nvPr/>
        </p:nvSpPr>
        <p:spPr>
          <a:xfrm rot="20374675">
            <a:off x="2422948" y="1718231"/>
            <a:ext cx="1313187" cy="180000"/>
          </a:xfrm>
          <a:prstGeom prst="rightArrow">
            <a:avLst>
              <a:gd name="adj1" fmla="val 39278"/>
              <a:gd name="adj2" fmla="val 50000"/>
            </a:avLst>
          </a:prstGeom>
          <a:solidFill>
            <a:srgbClr val="009D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 nach rechts 13">
            <a:extLst>
              <a:ext uri="{FF2B5EF4-FFF2-40B4-BE49-F238E27FC236}">
                <a16:creationId xmlns:a16="http://schemas.microsoft.com/office/drawing/2014/main" id="{34FE10C4-FFC3-F446-AD3D-312393449E4A}"/>
              </a:ext>
            </a:extLst>
          </p:cNvPr>
          <p:cNvSpPr/>
          <p:nvPr/>
        </p:nvSpPr>
        <p:spPr>
          <a:xfrm rot="11934006">
            <a:off x="5419808" y="1825632"/>
            <a:ext cx="1764000" cy="180000"/>
          </a:xfrm>
          <a:prstGeom prst="rightArrow">
            <a:avLst>
              <a:gd name="adj1" fmla="val 39278"/>
              <a:gd name="adj2" fmla="val 50000"/>
            </a:avLst>
          </a:prstGeom>
          <a:solidFill>
            <a:srgbClr val="009D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Pfeil nach rechts 14">
            <a:extLst>
              <a:ext uri="{FF2B5EF4-FFF2-40B4-BE49-F238E27FC236}">
                <a16:creationId xmlns:a16="http://schemas.microsoft.com/office/drawing/2014/main" id="{23F90E3B-9F65-3F44-9496-71AB8D001BEA}"/>
              </a:ext>
            </a:extLst>
          </p:cNvPr>
          <p:cNvSpPr/>
          <p:nvPr/>
        </p:nvSpPr>
        <p:spPr>
          <a:xfrm rot="16200000">
            <a:off x="4338000" y="1679203"/>
            <a:ext cx="468000" cy="180000"/>
          </a:xfrm>
          <a:prstGeom prst="rightArrow">
            <a:avLst>
              <a:gd name="adj1" fmla="val 39278"/>
              <a:gd name="adj2" fmla="val 50000"/>
            </a:avLst>
          </a:prstGeom>
          <a:solidFill>
            <a:srgbClr val="009D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95BD787-899B-494F-88CA-76A9DFA24D3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054"/>
          <a:stretch/>
        </p:blipFill>
        <p:spPr>
          <a:xfrm>
            <a:off x="6162079" y="4036359"/>
            <a:ext cx="1876085" cy="29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556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2700" dirty="0"/>
              <a:t>Der richtige Zeitpunkt für den </a:t>
            </a:r>
            <a:br>
              <a:rPr lang="de-DE" sz="2700" dirty="0"/>
            </a:br>
            <a:r>
              <a:rPr lang="de-DE" sz="2700" dirty="0"/>
              <a:t>ersten Zahnarztbesuch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041148" cy="3263504"/>
          </a:xfrm>
        </p:spPr>
        <p:txBody>
          <a:bodyPr>
            <a:noAutofit/>
          </a:bodyPr>
          <a:lstStyle/>
          <a:p>
            <a:pPr marL="0" indent="0">
              <a:lnSpc>
                <a:spcPts val="2260"/>
              </a:lnSpc>
              <a:spcBef>
                <a:spcPts val="200"/>
              </a:spcBef>
              <a:buNone/>
            </a:pPr>
            <a:r>
              <a:rPr lang="de-DE" dirty="0"/>
              <a:t>Zahnärztlicher Kinderpass als „Vorsorgefahrplan“ für Kinder                            bis zu 6 Jahren mit wertvollen Tipps                auch für die werdende Mutter</a:t>
            </a:r>
          </a:p>
          <a:p>
            <a:pPr marL="0" indent="0">
              <a:lnSpc>
                <a:spcPts val="2260"/>
              </a:lnSpc>
              <a:spcBef>
                <a:spcPts val="200"/>
              </a:spcBef>
              <a:buNone/>
            </a:pP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03BC3DF-AAAE-C64E-8DDA-7958D5BC7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000" y="1189568"/>
            <a:ext cx="2340312" cy="33154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Foliennummernplatzhalter 1">
            <a:extLst>
              <a:ext uri="{FF2B5EF4-FFF2-40B4-BE49-F238E27FC236}">
                <a16:creationId xmlns:a16="http://schemas.microsoft.com/office/drawing/2014/main" id="{2B548C4F-7E8F-D64F-B717-DDB447E11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8062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8"/>
            <a:ext cx="4405993" cy="38776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800" dirty="0"/>
              <a:t>Bereits nach Durchbruch des ersten Milchzahnes sollte ein Zahnarztbesuch erfolgen.</a:t>
            </a:r>
          </a:p>
          <a:p>
            <a:pPr marL="0" indent="0">
              <a:buNone/>
            </a:pPr>
            <a:r>
              <a:rPr lang="de-DE" sz="1800" dirty="0"/>
              <a:t>Dort erfolgt auch eine Beratung der Eltern zu folgenden Themen:</a:t>
            </a:r>
            <a:endParaRPr lang="de-DE" dirty="0"/>
          </a:p>
          <a:p>
            <a:pPr marL="216000" indent="-216000">
              <a:spcBef>
                <a:spcPts val="600"/>
              </a:spcBef>
            </a:pPr>
            <a:r>
              <a:rPr lang="de-DE" dirty="0"/>
              <a:t>Stillen/Ernährung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 err="1"/>
              <a:t>Rachitisprophylaxe</a:t>
            </a:r>
            <a:r>
              <a:rPr lang="de-DE" dirty="0"/>
              <a:t> mittels Vitamin D und </a:t>
            </a:r>
            <a:r>
              <a:rPr lang="de-DE" dirty="0">
                <a:latin typeface="+mn-lt"/>
                <a:cs typeface="+mn-cs"/>
              </a:rPr>
              <a:t>                  </a:t>
            </a:r>
            <a:r>
              <a:rPr lang="de-DE" dirty="0">
                <a:latin typeface="Arial Narrow" panose="020B0604020202020204" pitchFamily="34" charset="0"/>
                <a:cs typeface="Arial Narrow" panose="020B0604020202020204" pitchFamily="34" charset="0"/>
              </a:rPr>
              <a:t>Kariesprophylaxe mittels Fluorid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Fluoridhaltige Kinderzahnpasta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Lutschgewohnheiten: Schnuller/Daumen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Hinweise zur Mundhygiene und     zahngesunder Ernährung</a:t>
            </a:r>
          </a:p>
          <a:p>
            <a:pPr marL="0" indent="0">
              <a:buNone/>
            </a:pPr>
            <a:endParaRPr lang="de-DE" strike="sngStrike" dirty="0"/>
          </a:p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ts val="1350"/>
              </a:spcBef>
            </a:pPr>
            <a:br>
              <a:rPr lang="de-DE" dirty="0"/>
            </a:br>
            <a:r>
              <a:rPr lang="de-DE" sz="3000" dirty="0"/>
              <a:t>Wie oft soll mein Kind zum Zahnarz</a:t>
            </a:r>
            <a:r>
              <a:rPr lang="de-DE" sz="3000" spc="200" dirty="0"/>
              <a:t>t</a:t>
            </a:r>
            <a:r>
              <a:rPr lang="de-DE" sz="3000" spc="300" dirty="0"/>
              <a:t>/</a:t>
            </a:r>
            <a:br>
              <a:rPr lang="de-DE" sz="3000" dirty="0"/>
            </a:br>
            <a:r>
              <a:rPr lang="de-DE" sz="3000" dirty="0"/>
              <a:t>zur Zahnärztin?</a:t>
            </a:r>
            <a:br>
              <a:rPr lang="de-DE" dirty="0"/>
            </a:br>
            <a:endParaRPr lang="de-DE" dirty="0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F6264313-653A-134C-A0C3-AE9DFFACD15F}"/>
              </a:ext>
            </a:extLst>
          </p:cNvPr>
          <p:cNvGrpSpPr/>
          <p:nvPr/>
        </p:nvGrpSpPr>
        <p:grpSpPr>
          <a:xfrm>
            <a:off x="5395892" y="1224000"/>
            <a:ext cx="3444588" cy="3772319"/>
            <a:chOff x="5395892" y="816428"/>
            <a:chExt cx="3444588" cy="3772319"/>
          </a:xfrm>
        </p:grpSpPr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1EF65306-308E-534B-8D19-843C1615EFDA}"/>
                </a:ext>
              </a:extLst>
            </p:cNvPr>
            <p:cNvSpPr/>
            <p:nvPr/>
          </p:nvSpPr>
          <p:spPr>
            <a:xfrm>
              <a:off x="5475516" y="816428"/>
              <a:ext cx="2586113" cy="28846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09880B52-7C40-6342-A594-65F8CD5B6A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67" t="2565" r="167" b="24447"/>
            <a:stretch/>
          </p:blipFill>
          <p:spPr>
            <a:xfrm>
              <a:off x="5418206" y="947058"/>
              <a:ext cx="2745428" cy="2838754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8639B20-1CA4-034E-A362-779D39D670DF}"/>
                </a:ext>
              </a:extLst>
            </p:cNvPr>
            <p:cNvSpPr/>
            <p:nvPr/>
          </p:nvSpPr>
          <p:spPr>
            <a:xfrm>
              <a:off x="5480959" y="1758043"/>
              <a:ext cx="2574472" cy="527957"/>
            </a:xfrm>
            <a:prstGeom prst="ellipse">
              <a:avLst/>
            </a:prstGeom>
            <a:noFill/>
            <a:ln w="254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Inhaltsplatzhalter 2">
              <a:extLst>
                <a:ext uri="{FF2B5EF4-FFF2-40B4-BE49-F238E27FC236}">
                  <a16:creationId xmlns:a16="http://schemas.microsoft.com/office/drawing/2014/main" id="{A17B9A2A-F757-BD4F-93DB-584F92A57F0E}"/>
                </a:ext>
              </a:extLst>
            </p:cNvPr>
            <p:cNvSpPr txBox="1">
              <a:spLocks/>
            </p:cNvSpPr>
            <p:nvPr/>
          </p:nvSpPr>
          <p:spPr>
            <a:xfrm>
              <a:off x="5395892" y="3790996"/>
              <a:ext cx="3444588" cy="797751"/>
            </a:xfrm>
            <a:prstGeom prst="rect">
              <a:avLst/>
            </a:prstGeom>
          </p:spPr>
          <p:txBody>
            <a:bodyPr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sz="13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Zahnärztlicher Kinderpass der BLZK, Seite 34</a:t>
              </a:r>
            </a:p>
          </p:txBody>
        </p:sp>
      </p:grpSp>
      <p:sp>
        <p:nvSpPr>
          <p:cNvPr id="10" name="Foliennummernplatzhalter 1">
            <a:extLst>
              <a:ext uri="{FF2B5EF4-FFF2-40B4-BE49-F238E27FC236}">
                <a16:creationId xmlns:a16="http://schemas.microsoft.com/office/drawing/2014/main" id="{64D635BE-4FAD-CD4B-BE1E-EEAB2859B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8045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br>
              <a:rPr lang="de-DE" dirty="0"/>
            </a:br>
            <a:r>
              <a:rPr lang="de-DE" sz="3000" dirty="0"/>
              <a:t>Wie oft soll mein Kind zum Zahnarz</a:t>
            </a:r>
            <a:r>
              <a:rPr lang="de-DE" sz="3000" spc="200" dirty="0"/>
              <a:t>t</a:t>
            </a:r>
            <a:r>
              <a:rPr lang="de-DE" sz="3000" spc="300" dirty="0"/>
              <a:t>/</a:t>
            </a:r>
            <a:br>
              <a:rPr lang="de-DE" sz="3000" dirty="0"/>
            </a:br>
            <a:r>
              <a:rPr lang="de-DE" sz="3000" dirty="0"/>
              <a:t>zur Zahnärztin?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FCAA5CEB-0E22-CE47-B134-351B4344C035}"/>
              </a:ext>
            </a:extLst>
          </p:cNvPr>
          <p:cNvGrpSpPr/>
          <p:nvPr/>
        </p:nvGrpSpPr>
        <p:grpSpPr>
          <a:xfrm>
            <a:off x="5395892" y="1224000"/>
            <a:ext cx="3444588" cy="3772319"/>
            <a:chOff x="5395892" y="816428"/>
            <a:chExt cx="3444588" cy="3772319"/>
          </a:xfrm>
        </p:grpSpPr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17E1C39D-8C2F-F34F-B13A-C941A1BAA483}"/>
                </a:ext>
              </a:extLst>
            </p:cNvPr>
            <p:cNvSpPr/>
            <p:nvPr/>
          </p:nvSpPr>
          <p:spPr>
            <a:xfrm>
              <a:off x="5475516" y="816428"/>
              <a:ext cx="2586113" cy="28846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DA4C5EFE-75C4-3945-BDD2-A0CBFF9F7C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67" t="2565" r="167" b="24447"/>
            <a:stretch/>
          </p:blipFill>
          <p:spPr>
            <a:xfrm>
              <a:off x="5418206" y="947058"/>
              <a:ext cx="2745428" cy="2838754"/>
            </a:xfrm>
            <a:prstGeom prst="rect">
              <a:avLst/>
            </a:pr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A2BD6F1-82CF-F84B-9506-5497FA6225B8}"/>
                </a:ext>
              </a:extLst>
            </p:cNvPr>
            <p:cNvSpPr/>
            <p:nvPr/>
          </p:nvSpPr>
          <p:spPr>
            <a:xfrm>
              <a:off x="5480959" y="2166254"/>
              <a:ext cx="2574472" cy="402773"/>
            </a:xfrm>
            <a:prstGeom prst="ellipse">
              <a:avLst/>
            </a:prstGeom>
            <a:noFill/>
            <a:ln w="254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Inhaltsplatzhalter 2">
              <a:extLst>
                <a:ext uri="{FF2B5EF4-FFF2-40B4-BE49-F238E27FC236}">
                  <a16:creationId xmlns:a16="http://schemas.microsoft.com/office/drawing/2014/main" id="{5D0BE490-C577-3749-A5AA-A84CCD337509}"/>
                </a:ext>
              </a:extLst>
            </p:cNvPr>
            <p:cNvSpPr txBox="1">
              <a:spLocks/>
            </p:cNvSpPr>
            <p:nvPr/>
          </p:nvSpPr>
          <p:spPr>
            <a:xfrm>
              <a:off x="5395892" y="3790996"/>
              <a:ext cx="3444588" cy="797751"/>
            </a:xfrm>
            <a:prstGeom prst="rect">
              <a:avLst/>
            </a:prstGeom>
          </p:spPr>
          <p:txBody>
            <a:bodyPr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sz="13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Zahnärztlicher Kinderpass der BLZK, Seite 34</a:t>
              </a:r>
            </a:p>
          </p:txBody>
        </p:sp>
      </p:grp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846864" cy="38776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dirty="0"/>
              <a:t>Mit 20 Zähnen ist das Milchgebiss vollständig.                 Es besteht aus Schneide-Eck- und Backenzähnen.       Das Kind ist etwa 2,5 Jahre alt.</a:t>
            </a:r>
          </a:p>
          <a:p>
            <a:pPr marL="0" indent="0">
              <a:buNone/>
            </a:pPr>
            <a:r>
              <a:rPr lang="de-DE" dirty="0"/>
              <a:t>Der Zahnarzt/die Zahnärztin 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untersucht die Milchzähne und die Schleimhaut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gibt Tipps zur gründlichen Zahnpflege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kontrolliert Lutschgewohnheiten, Zahnfehlstellungen          und Kieferverformungen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berät bezüglich fluoridierter Kinderzahnpasta</a:t>
            </a:r>
          </a:p>
          <a:p>
            <a:pPr marL="0" indent="0">
              <a:buNone/>
            </a:pPr>
            <a:endParaRPr lang="de-DE" sz="1600" strike="sngStrike" dirty="0"/>
          </a:p>
          <a:p>
            <a:endParaRPr lang="de-DE" dirty="0"/>
          </a:p>
        </p:txBody>
      </p:sp>
      <p:sp>
        <p:nvSpPr>
          <p:cNvPr id="10" name="Foliennummernplatzhalter 1">
            <a:extLst>
              <a:ext uri="{FF2B5EF4-FFF2-40B4-BE49-F238E27FC236}">
                <a16:creationId xmlns:a16="http://schemas.microsoft.com/office/drawing/2014/main" id="{995F6B8F-B8B2-1543-AC1D-E41F90E5B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0790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Autofit/>
          </a:bodyPr>
          <a:lstStyle/>
          <a:p>
            <a:r>
              <a:rPr lang="de-DE" dirty="0"/>
              <a:t>Wie oft soll mein Kind zum Zahnarz</a:t>
            </a:r>
            <a:r>
              <a:rPr lang="de-DE" spc="200" dirty="0"/>
              <a:t>t</a:t>
            </a:r>
            <a:r>
              <a:rPr lang="de-DE" spc="300" dirty="0"/>
              <a:t>/</a:t>
            </a:r>
            <a:br>
              <a:rPr lang="de-DE" dirty="0"/>
            </a:br>
            <a:r>
              <a:rPr lang="de-DE" dirty="0"/>
              <a:t>zur Zahnärztin? </a:t>
            </a:r>
            <a:r>
              <a:rPr lang="de-DE" sz="2700" dirty="0"/>
              <a:t>Ab 3 Jahren halbjährlich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8"/>
            <a:ext cx="4640037" cy="38776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dirty="0"/>
              <a:t>Der Zahnarz</a:t>
            </a:r>
            <a:r>
              <a:rPr lang="de-DE" spc="100" dirty="0"/>
              <a:t>t</a:t>
            </a:r>
            <a:r>
              <a:rPr lang="de-DE" dirty="0"/>
              <a:t>/die Zahnärztin 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untersucht die Milchzähne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gibt individuell zugeschnittene Empfehlungen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zeigt den Eltern, wie die                                            Backenzahnzwischenräume mit Zahnseide </a:t>
            </a:r>
            <a:r>
              <a:rPr lang="de-DE" dirty="0">
                <a:latin typeface="Arial Narrow" panose="020B0604020202020204" pitchFamily="34" charset="0"/>
                <a:cs typeface="Arial Narrow" panose="020B0604020202020204" pitchFamily="34" charset="0"/>
              </a:rPr>
              <a:t>gereinigt </a:t>
            </a:r>
            <a:r>
              <a:rPr lang="de-DE">
                <a:latin typeface="Arial Narrow" panose="020B0604020202020204" pitchFamily="34" charset="0"/>
                <a:cs typeface="Arial Narrow" panose="020B0604020202020204" pitchFamily="34" charset="0"/>
              </a:rPr>
              <a:t>werden können</a:t>
            </a:r>
            <a:endParaRPr lang="de-DE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1C3100F-B86D-0045-B34A-F216CC11E6F3}"/>
              </a:ext>
            </a:extLst>
          </p:cNvPr>
          <p:cNvSpPr/>
          <p:nvPr/>
        </p:nvSpPr>
        <p:spPr>
          <a:xfrm>
            <a:off x="5480959" y="2383970"/>
            <a:ext cx="2574472" cy="1197429"/>
          </a:xfrm>
          <a:prstGeom prst="ellipse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4106D92-29DD-8A4F-8148-9D2B848CAC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" r="1119"/>
          <a:stretch/>
        </p:blipFill>
        <p:spPr>
          <a:xfrm>
            <a:off x="966733" y="3292975"/>
            <a:ext cx="1960540" cy="1497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6DE453F-B0C8-0647-9C54-1E1896294B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1" b="19632"/>
          <a:stretch/>
        </p:blipFill>
        <p:spPr>
          <a:xfrm rot="377660">
            <a:off x="3529144" y="2995417"/>
            <a:ext cx="1490388" cy="20003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F8EB3C1A-D7A3-114B-82F7-35FB6971EC6E}"/>
              </a:ext>
            </a:extLst>
          </p:cNvPr>
          <p:cNvSpPr txBox="1"/>
          <p:nvPr/>
        </p:nvSpPr>
        <p:spPr>
          <a:xfrm rot="16200000">
            <a:off x="2594566" y="3457576"/>
            <a:ext cx="1093176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N. Schulz-Weidner</a:t>
            </a:r>
          </a:p>
          <a:p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757A001-2151-4349-81A0-B5C77BA93356}"/>
              </a:ext>
            </a:extLst>
          </p:cNvPr>
          <p:cNvSpPr txBox="1"/>
          <p:nvPr/>
        </p:nvSpPr>
        <p:spPr>
          <a:xfrm rot="16576433">
            <a:off x="4593838" y="4269140"/>
            <a:ext cx="1176333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Archiv LAGZ Bayern</a:t>
            </a:r>
          </a:p>
          <a:p>
            <a:endParaRPr lang="de-DE" dirty="0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2D711130-BF98-6E4D-82E8-3C788BEAF5AA}"/>
              </a:ext>
            </a:extLst>
          </p:cNvPr>
          <p:cNvGrpSpPr/>
          <p:nvPr/>
        </p:nvGrpSpPr>
        <p:grpSpPr>
          <a:xfrm>
            <a:off x="5395892" y="1224000"/>
            <a:ext cx="3444588" cy="3772319"/>
            <a:chOff x="5395892" y="816428"/>
            <a:chExt cx="3444588" cy="3772319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84A2B194-DF3E-9C43-B7C6-158BE70AF0C0}"/>
                </a:ext>
              </a:extLst>
            </p:cNvPr>
            <p:cNvSpPr/>
            <p:nvPr/>
          </p:nvSpPr>
          <p:spPr>
            <a:xfrm>
              <a:off x="5475516" y="816428"/>
              <a:ext cx="2586113" cy="28846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3C1BB2B1-ED76-7444-9E49-571E6FE662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167" t="2565" r="167" b="24447"/>
            <a:stretch/>
          </p:blipFill>
          <p:spPr>
            <a:xfrm>
              <a:off x="5418206" y="947058"/>
              <a:ext cx="2745428" cy="2838754"/>
            </a:xfrm>
            <a:prstGeom prst="rect">
              <a:avLst/>
            </a:prstGeom>
          </p:spPr>
        </p:pic>
        <p:sp>
          <p:nvSpPr>
            <p:cNvPr id="16" name="Inhaltsplatzhalter 2">
              <a:extLst>
                <a:ext uri="{FF2B5EF4-FFF2-40B4-BE49-F238E27FC236}">
                  <a16:creationId xmlns:a16="http://schemas.microsoft.com/office/drawing/2014/main" id="{746C8215-9C1F-A749-BF37-520DFB872407}"/>
                </a:ext>
              </a:extLst>
            </p:cNvPr>
            <p:cNvSpPr txBox="1">
              <a:spLocks/>
            </p:cNvSpPr>
            <p:nvPr/>
          </p:nvSpPr>
          <p:spPr>
            <a:xfrm>
              <a:off x="5395892" y="3790996"/>
              <a:ext cx="3444588" cy="797751"/>
            </a:xfrm>
            <a:prstGeom prst="rect">
              <a:avLst/>
            </a:prstGeom>
          </p:spPr>
          <p:txBody>
            <a:bodyPr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e-DE" sz="13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Zahnärztlicher Kinderpass der BLZK, Seite 34</a:t>
              </a:r>
            </a:p>
          </p:txBody>
        </p:sp>
      </p:grpSp>
      <p:sp>
        <p:nvSpPr>
          <p:cNvPr id="17" name="Foliennummernplatzhalter 1">
            <a:extLst>
              <a:ext uri="{FF2B5EF4-FFF2-40B4-BE49-F238E27FC236}">
                <a16:creationId xmlns:a16="http://schemas.microsoft.com/office/drawing/2014/main" id="{7CBF7736-325E-274F-A733-869D612BD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3185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588</Words>
  <Application>Microsoft Macintosh PowerPoint</Application>
  <PresentationFormat>Bildschirmpräsentation (16:9)</PresentationFormat>
  <Paragraphs>106</Paragraphs>
  <Slides>18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3" baseType="lpstr">
      <vt:lpstr>Arial</vt:lpstr>
      <vt:lpstr>Arial Narrow</vt:lpstr>
      <vt:lpstr>Calibri</vt:lpstr>
      <vt:lpstr>Calibri Light</vt:lpstr>
      <vt:lpstr>Office</vt:lpstr>
      <vt:lpstr>PowerPoint-Präsentation</vt:lpstr>
      <vt:lpstr>PowerPoint-Präsentation</vt:lpstr>
      <vt:lpstr>Themenschwerpunkte </vt:lpstr>
      <vt:lpstr>Wie wichtig sind die Milchzähne? </vt:lpstr>
      <vt:lpstr>Der richtige Zeitpunkt für den  ersten Zahnarztbesuch</vt:lpstr>
      <vt:lpstr>Der richtige Zeitpunkt für den  ersten Zahnarztbesuch</vt:lpstr>
      <vt:lpstr> Wie oft soll mein Kind zum Zahnarzt/ zur Zahnärztin? </vt:lpstr>
      <vt:lpstr>  Wie oft soll mein Kind zum Zahnarzt/ zur Zahnärztin?  </vt:lpstr>
      <vt:lpstr>Wie oft soll mein Kind zum Zahnarzt/ zur Zahnärztin? Ab 3 Jahren halbjährlich</vt:lpstr>
      <vt:lpstr> Der erste Zahnarztbesuch  </vt:lpstr>
      <vt:lpstr> Der erste Zahnarztbesuch  </vt:lpstr>
      <vt:lpstr> Der erste Zahnarztbesuch  </vt:lpstr>
      <vt:lpstr> Der erste Zahnarztbesuch  </vt:lpstr>
      <vt:lpstr>  Was wird in der  Zahnarztpraxis gemacht?  </vt:lpstr>
      <vt:lpstr> Auch das wird in der  Zahnarztpraxis gemacht! </vt:lpstr>
      <vt:lpstr> Verabschiedung  </vt:lpstr>
      <vt:lpstr>Haben Sie noch Fragen? </vt:lpstr>
      <vt:lpstr>Denken Sie daran …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info@pokorny-kreativ-welten.de</dc:creator>
  <cp:lastModifiedBy>info@pokorny-kreativ-welten.de</cp:lastModifiedBy>
  <cp:revision>131</cp:revision>
  <cp:lastPrinted>2022-03-16T18:58:31Z</cp:lastPrinted>
  <dcterms:created xsi:type="dcterms:W3CDTF">2020-03-10T11:05:04Z</dcterms:created>
  <dcterms:modified xsi:type="dcterms:W3CDTF">2022-04-12T09:09:56Z</dcterms:modified>
</cp:coreProperties>
</file>