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76" r:id="rId2"/>
    <p:sldId id="285" r:id="rId3"/>
    <p:sldId id="259" r:id="rId4"/>
    <p:sldId id="260" r:id="rId5"/>
    <p:sldId id="261" r:id="rId6"/>
    <p:sldId id="262" r:id="rId7"/>
    <p:sldId id="277" r:id="rId8"/>
    <p:sldId id="286" r:id="rId9"/>
    <p:sldId id="287" r:id="rId10"/>
    <p:sldId id="279" r:id="rId11"/>
    <p:sldId id="288" r:id="rId12"/>
    <p:sldId id="289" r:id="rId13"/>
    <p:sldId id="290" r:id="rId14"/>
    <p:sldId id="291" r:id="rId15"/>
    <p:sldId id="292" r:id="rId16"/>
    <p:sldId id="294" r:id="rId17"/>
    <p:sldId id="293" r:id="rId18"/>
    <p:sldId id="275" r:id="rId19"/>
    <p:sldId id="273" r:id="rId20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DE1"/>
    <a:srgbClr val="F29401"/>
    <a:srgbClr val="4E8F00"/>
    <a:srgbClr val="DEF0FA"/>
    <a:srgbClr val="6EB121"/>
    <a:srgbClr val="E30019"/>
    <a:srgbClr val="00FA00"/>
    <a:srgbClr val="FFFC00"/>
    <a:srgbClr val="FFFD78"/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46"/>
    <p:restoredTop sz="90828"/>
  </p:normalViewPr>
  <p:slideViewPr>
    <p:cSldViewPr snapToGrid="0" snapToObjects="1" showGuides="1">
      <p:cViewPr varScale="1">
        <p:scale>
          <a:sx n="236" d="100"/>
          <a:sy n="236" d="100"/>
        </p:scale>
        <p:origin x="120" y="4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59" d="100"/>
          <a:sy n="159" d="100"/>
        </p:scale>
        <p:origin x="6344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EC9EB-CF08-0646-B81E-4A2B32A77DE6}" type="datetimeFigureOut">
              <a:rPr lang="de-DE" smtClean="0"/>
              <a:t>30.03.22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60893-ED4B-CD43-846E-8460E3A289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68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3494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5C018B-5D7B-B946-A77F-523779ECDD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0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2EDE614-B2B1-7246-9985-767DB6D345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6211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7045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43CAEC3-236A-C34C-BDA4-265621ADFB75}"/>
              </a:ext>
            </a:extLst>
          </p:cNvPr>
          <p:cNvSpPr/>
          <p:nvPr userDrawn="1"/>
        </p:nvSpPr>
        <p:spPr>
          <a:xfrm>
            <a:off x="-1" y="1189891"/>
            <a:ext cx="5826369" cy="40268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5901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B9C788E5-21B2-A64F-9B57-9DA74C7355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79FA2EE-CABC-9F4E-98FB-67A042C2F0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099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6F9A005-CF0B-C247-B943-35E9E71A7D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845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123402-6F89-7E4E-8ED1-0C3652550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A9C54D-5276-7D4B-B09E-8141FCF3B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1DD04B-3D08-5847-8635-B0FA5140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70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2B009C-89E8-354F-B2B4-90E46879C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D9ED9-24E5-FB42-8D26-0C8BA53E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178BA04-A164-F147-8CC3-2B0158D8FB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0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5A9A2-F3FA-1D48-B3AD-98978D518BB6}" type="datetimeFigureOut">
              <a:rPr lang="de-DE" smtClean="0"/>
              <a:t>30.03.22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58F42-34A3-CD4A-898E-0ABBC66064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04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3" r:id="rId3"/>
    <p:sldLayoutId id="2147483667" r:id="rId4"/>
    <p:sldLayoutId id="2147483669" r:id="rId5"/>
    <p:sldLayoutId id="2147483666" r:id="rId6"/>
    <p:sldLayoutId id="2147483665" r:id="rId7"/>
    <p:sldLayoutId id="2147483662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14.png"/><Relationship Id="rId4" Type="http://schemas.openxmlformats.org/officeDocument/2006/relationships/hyperlink" Target="https://www.zm-online.de/news/nachrichten/mit-vorschulkindern-zaehne-putzen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www.zm-online.de/news/nachrichten/mit-dem-baby-zaehneputzen-ueben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www.zm-online.de/news/nachrichten/so-putzt-man-die-babyzaehnchen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D398530-4AF7-284E-92E0-9B9BEA9A92C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</a:t>
            </a:fld>
            <a:endParaRPr lang="de-DE" sz="9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614BC3B-8192-5749-BFDF-93BE08F37DE2}"/>
              </a:ext>
            </a:extLst>
          </p:cNvPr>
          <p:cNvSpPr txBox="1"/>
          <p:nvPr/>
        </p:nvSpPr>
        <p:spPr>
          <a:xfrm>
            <a:off x="4209010" y="2934565"/>
            <a:ext cx="2624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Ih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/</a:t>
            </a:r>
            <a:r>
              <a:rPr lang="de-DE" sz="1400" b="1" spc="5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Referen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t/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in:</a:t>
            </a:r>
          </a:p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Dr. Franziska Mustermann</a:t>
            </a:r>
            <a:endParaRPr lang="de-DE" dirty="0"/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8B5A15B2-5924-744E-B3E1-239AC941BEA8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Herzlich willkommen zum Vortrag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über die Zahn- und Mundgesundheit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unserer Kinder von </a:t>
            </a:r>
            <a:r>
              <a:rPr lang="de-DE" sz="3000" b="1" spc="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0-6</a:t>
            </a: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Jahren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E8DA9A9-6967-5648-91E1-6645A37BF7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" t="3186" r="2529" b="2076"/>
          <a:stretch/>
        </p:blipFill>
        <p:spPr>
          <a:xfrm>
            <a:off x="708277" y="1922587"/>
            <a:ext cx="3377216" cy="30186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1166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B3FC38B0-29B9-7946-8823-E0CC212821AE}"/>
              </a:ext>
            </a:extLst>
          </p:cNvPr>
          <p:cNvSpPr txBox="1">
            <a:spLocks/>
          </p:cNvSpPr>
          <p:nvPr/>
        </p:nvSpPr>
        <p:spPr>
          <a:xfrm>
            <a:off x="4320000" y="1369219"/>
            <a:ext cx="3943350" cy="2164204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So soll eine Kinderzahnbürste aussehen</a:t>
            </a:r>
          </a:p>
          <a:p>
            <a:pPr marL="216000" indent="-216000">
              <a:spcBef>
                <a:spcPts val="1200"/>
              </a:spcBef>
            </a:pPr>
            <a:r>
              <a:rPr lang="de-DE" sz="18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kleines Borstenfeld</a:t>
            </a:r>
          </a:p>
          <a:p>
            <a:pPr marL="216000" indent="-216000">
              <a:spcBef>
                <a:spcPts val="1200"/>
              </a:spcBef>
            </a:pPr>
            <a:r>
              <a:rPr lang="de-DE" sz="18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weiche Borsten</a:t>
            </a:r>
          </a:p>
          <a:p>
            <a:pPr marL="216000" indent="-216000">
              <a:spcBef>
                <a:spcPts val="1200"/>
              </a:spcBef>
            </a:pPr>
            <a:r>
              <a:rPr lang="de-DE" sz="18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kinderfreundliche Motive</a:t>
            </a:r>
          </a:p>
          <a:p>
            <a:pPr marL="216000" indent="-216000">
              <a:spcBef>
                <a:spcPts val="1200"/>
              </a:spcBef>
            </a:pPr>
            <a:r>
              <a:rPr lang="de-DE" sz="18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rutschfester Griff</a:t>
            </a:r>
          </a:p>
          <a:p>
            <a:pPr marL="216000" indent="-216000">
              <a:spcBef>
                <a:spcPts val="1200"/>
              </a:spcBef>
            </a:pPr>
            <a:endParaRPr lang="de-DE" sz="18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216000" indent="-216000">
              <a:spcBef>
                <a:spcPts val="1200"/>
              </a:spcBef>
            </a:pPr>
            <a:endParaRPr lang="de-DE" sz="18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CE53359-4E39-5048-A5D2-3FC0C75DC852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10</a:t>
            </a:fld>
            <a:endParaRPr lang="de-DE" sz="9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577B135-8E0C-224C-83EA-44F419A49A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" t="9785" r="-143" b="7660"/>
          <a:stretch/>
        </p:blipFill>
        <p:spPr>
          <a:xfrm>
            <a:off x="-235810" y="0"/>
            <a:ext cx="4094877" cy="5143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C23F5DF-DE0D-1748-BAC6-C4A493240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253" y="2891415"/>
            <a:ext cx="1523476" cy="1875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A862901E-CBF3-7541-AC29-FA0C993F2C04}"/>
              </a:ext>
            </a:extLst>
          </p:cNvPr>
          <p:cNvSpPr txBox="1"/>
          <p:nvPr/>
        </p:nvSpPr>
        <p:spPr>
          <a:xfrm>
            <a:off x="3485876" y="3548622"/>
            <a:ext cx="1456266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         </a:t>
            </a:r>
            <a:r>
              <a:rPr lang="de-DE" sz="138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Tipp: Tauschen Sie die Zahnbürste regelmäßig aus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</a:p>
          <a:p>
            <a:pPr algn="ctr"/>
            <a:r>
              <a:rPr lang="de-DE" sz="1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(alle 2-3 Monate)</a:t>
            </a:r>
          </a:p>
          <a:p>
            <a:pPr algn="ctr"/>
            <a:endParaRPr lang="de-DE" sz="14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20D07CB-EA8F-C043-B8B8-5616B4B809B8}"/>
              </a:ext>
            </a:extLst>
          </p:cNvPr>
          <p:cNvSpPr/>
          <p:nvPr/>
        </p:nvSpPr>
        <p:spPr>
          <a:xfrm>
            <a:off x="0" y="0"/>
            <a:ext cx="2250826" cy="51435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0"/>
                </a:schemeClr>
              </a:gs>
              <a:gs pos="100000">
                <a:srgbClr val="00B0F0"/>
              </a:gs>
              <a:gs pos="100000">
                <a:srgbClr val="009DE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Inhaltsplatzhalter 3">
            <a:extLst>
              <a:ext uri="{FF2B5EF4-FFF2-40B4-BE49-F238E27FC236}">
                <a16:creationId xmlns:a16="http://schemas.microsoft.com/office/drawing/2014/main" id="{06639E86-3262-E54C-91B4-794EC8E156F6}"/>
              </a:ext>
            </a:extLst>
          </p:cNvPr>
          <p:cNvSpPr txBox="1">
            <a:spLocks/>
          </p:cNvSpPr>
          <p:nvPr/>
        </p:nvSpPr>
        <p:spPr>
          <a:xfrm>
            <a:off x="123092" y="400050"/>
            <a:ext cx="2836985" cy="434340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de-DE" sz="1800" dirty="0">
                <a:solidFill>
                  <a:srgbClr val="00206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kleines Borstenfeld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de-DE" sz="1800" dirty="0">
                <a:solidFill>
                  <a:srgbClr val="00206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weiche Borsten</a:t>
            </a:r>
          </a:p>
          <a:p>
            <a:pPr marL="0" indent="0">
              <a:spcBef>
                <a:spcPts val="1200"/>
              </a:spcBef>
              <a:buNone/>
            </a:pPr>
            <a:endParaRPr lang="de-DE" sz="1800" dirty="0">
              <a:solidFill>
                <a:srgbClr val="00206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endParaRPr lang="de-DE" sz="1800" dirty="0">
              <a:solidFill>
                <a:srgbClr val="00206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de-DE" sz="1800" dirty="0">
                <a:solidFill>
                  <a:srgbClr val="00206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kinderfreundliche                                        Motive</a:t>
            </a:r>
          </a:p>
          <a:p>
            <a:pPr marL="0" indent="0">
              <a:spcBef>
                <a:spcPts val="1200"/>
              </a:spcBef>
              <a:buNone/>
            </a:pPr>
            <a:endParaRPr lang="de-DE" sz="1800" dirty="0">
              <a:solidFill>
                <a:srgbClr val="00206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endParaRPr lang="de-DE" sz="1800" dirty="0">
              <a:solidFill>
                <a:srgbClr val="00206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de-DE" sz="1800" dirty="0">
                <a:solidFill>
                  <a:srgbClr val="00206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rutschfester Griff</a:t>
            </a:r>
          </a:p>
          <a:p>
            <a:pPr marL="0" indent="0">
              <a:spcBef>
                <a:spcPts val="1200"/>
              </a:spcBef>
              <a:buNone/>
            </a:pPr>
            <a:endParaRPr lang="de-DE" sz="1800" dirty="0">
              <a:solidFill>
                <a:srgbClr val="00206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216000" indent="-216000">
              <a:spcBef>
                <a:spcPts val="1200"/>
              </a:spcBef>
            </a:pPr>
            <a:endParaRPr lang="de-DE" sz="1800" dirty="0">
              <a:solidFill>
                <a:srgbClr val="00206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7C129C0B-6978-CC43-803C-E8C914DB3F94}"/>
              </a:ext>
            </a:extLst>
          </p:cNvPr>
          <p:cNvCxnSpPr>
            <a:cxnSpLocks/>
          </p:cNvCxnSpPr>
          <p:nvPr/>
        </p:nvCxnSpPr>
        <p:spPr>
          <a:xfrm flipV="1">
            <a:off x="1887409" y="445477"/>
            <a:ext cx="1178170" cy="114300"/>
          </a:xfrm>
          <a:prstGeom prst="straightConnector1">
            <a:avLst/>
          </a:prstGeom>
          <a:ln w="19050">
            <a:solidFill>
              <a:srgbClr val="F294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EB89DE82-C4FD-4141-B9A1-6179FDFA6B32}"/>
              </a:ext>
            </a:extLst>
          </p:cNvPr>
          <p:cNvCxnSpPr>
            <a:cxnSpLocks/>
          </p:cNvCxnSpPr>
          <p:nvPr/>
        </p:nvCxnSpPr>
        <p:spPr>
          <a:xfrm flipV="1">
            <a:off x="1617779" y="603738"/>
            <a:ext cx="1430221" cy="451340"/>
          </a:xfrm>
          <a:prstGeom prst="straightConnector1">
            <a:avLst/>
          </a:prstGeom>
          <a:ln w="19050">
            <a:solidFill>
              <a:srgbClr val="F294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D97F77CC-953B-9E4F-97EF-FBC368F7057E}"/>
              </a:ext>
            </a:extLst>
          </p:cNvPr>
          <p:cNvCxnSpPr>
            <a:cxnSpLocks/>
          </p:cNvCxnSpPr>
          <p:nvPr/>
        </p:nvCxnSpPr>
        <p:spPr>
          <a:xfrm>
            <a:off x="1705708" y="2244969"/>
            <a:ext cx="1172301" cy="1"/>
          </a:xfrm>
          <a:prstGeom prst="straightConnector1">
            <a:avLst/>
          </a:prstGeom>
          <a:ln w="19050">
            <a:solidFill>
              <a:srgbClr val="F294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7E687869-4BD0-0646-BE7A-989574C28188}"/>
              </a:ext>
            </a:extLst>
          </p:cNvPr>
          <p:cNvCxnSpPr>
            <a:cxnSpLocks/>
          </p:cNvCxnSpPr>
          <p:nvPr/>
        </p:nvCxnSpPr>
        <p:spPr>
          <a:xfrm>
            <a:off x="1652954" y="3663462"/>
            <a:ext cx="1125409" cy="1"/>
          </a:xfrm>
          <a:prstGeom prst="straightConnector1">
            <a:avLst/>
          </a:prstGeom>
          <a:ln w="19050">
            <a:solidFill>
              <a:srgbClr val="F294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454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5C2E708-3FDA-444C-B85E-7AFFA48A4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0086" y="2294435"/>
            <a:ext cx="3829514" cy="21515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3253237" cy="3877695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dirty="0"/>
              <a:t>Zähneputzen bei Ihrem Kind geht am besten liegend – so haben Sie eine prima Sicht auf die Zähne.</a:t>
            </a:r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  <a:p>
            <a:pPr marL="0" indent="0">
              <a:spcBef>
                <a:spcPts val="1200"/>
              </a:spcBef>
              <a:buNone/>
            </a:pPr>
            <a:r>
              <a:rPr lang="de-DE" dirty="0"/>
              <a:t>Video: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https://www.zm-online.de/news/nachrichten/mit-vorschulkindern-zaehne-putzen/</a:t>
            </a:r>
            <a:endParaRPr lang="de-DE" dirty="0"/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  <a:p>
            <a:endParaRPr lang="de-DE" sz="160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11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Eltern putzen Kinderzähne sauber</a:t>
            </a:r>
            <a:br>
              <a:rPr lang="de-DE" dirty="0"/>
            </a:br>
            <a:endParaRPr 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742AC5A2-26F9-2F40-A1FC-E9A89270A3F2}"/>
              </a:ext>
            </a:extLst>
          </p:cNvPr>
          <p:cNvGrpSpPr/>
          <p:nvPr/>
        </p:nvGrpSpPr>
        <p:grpSpPr>
          <a:xfrm>
            <a:off x="3709358" y="1626080"/>
            <a:ext cx="1522205" cy="1874035"/>
            <a:chOff x="3709358" y="1626080"/>
            <a:chExt cx="1522205" cy="1874035"/>
          </a:xfrm>
        </p:grpSpPr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8C106EFD-BC7B-2640-BBF4-28B93B2FF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09358" y="1626080"/>
              <a:ext cx="1522205" cy="18740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9F694129-DBF8-3340-9D3B-FFC776530035}"/>
                </a:ext>
              </a:extLst>
            </p:cNvPr>
            <p:cNvSpPr txBox="1"/>
            <p:nvPr/>
          </p:nvSpPr>
          <p:spPr>
            <a:xfrm>
              <a:off x="3842002" y="2329275"/>
              <a:ext cx="13885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          Liegend </a:t>
              </a: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geht das Zähneputzen </a:t>
              </a: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am besten</a:t>
              </a:r>
            </a:p>
          </p:txBody>
        </p:sp>
      </p:grpSp>
      <p:sp>
        <p:nvSpPr>
          <p:cNvPr id="16" name="Textfeld 15">
            <a:extLst>
              <a:ext uri="{FF2B5EF4-FFF2-40B4-BE49-F238E27FC236}">
                <a16:creationId xmlns:a16="http://schemas.microsoft.com/office/drawing/2014/main" id="{3292A09E-090D-614E-8D2A-2CB2F8349D3C}"/>
              </a:ext>
            </a:extLst>
          </p:cNvPr>
          <p:cNvSpPr txBox="1"/>
          <p:nvPr/>
        </p:nvSpPr>
        <p:spPr>
          <a:xfrm rot="16200000">
            <a:off x="8377581" y="4032955"/>
            <a:ext cx="79586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Video: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zm-online.de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C815C0B-EAC9-2F48-AF58-2972997FE8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0000" y="3960000"/>
            <a:ext cx="666667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04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474124"/>
            <a:ext cx="5633606" cy="3783873"/>
          </a:xfrm>
        </p:spPr>
        <p:txBody>
          <a:bodyPr>
            <a:noAutofit/>
          </a:bodyPr>
          <a:lstStyle/>
          <a:p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PLUS: </a:t>
            </a:r>
            <a:r>
              <a:rPr lang="de-DE" dirty="0"/>
              <a:t>Eltern müssen abends die Zähne des Kindes                   von allen Seiten nachputzen.</a:t>
            </a:r>
          </a:p>
          <a:p>
            <a:pPr marL="216000" indent="-216000"/>
            <a:r>
              <a:rPr lang="de-DE" dirty="0"/>
              <a:t>Für eine gute Reinigung ist </a:t>
            </a:r>
            <a:r>
              <a:rPr lang="de-DE" b="1" dirty="0">
                <a:solidFill>
                  <a:srgbClr val="009DE1"/>
                </a:solidFill>
              </a:rPr>
              <a:t>nicht der Putzdruck</a:t>
            </a:r>
            <a:r>
              <a:rPr lang="de-DE" dirty="0"/>
              <a:t>,             sondern die </a:t>
            </a:r>
            <a:r>
              <a:rPr lang="de-DE" b="1" dirty="0">
                <a:solidFill>
                  <a:srgbClr val="009DE1"/>
                </a:solidFill>
              </a:rPr>
              <a:t>Putzdauer</a:t>
            </a:r>
            <a:r>
              <a:rPr lang="de-DE" dirty="0"/>
              <a:t> und die </a:t>
            </a:r>
            <a:r>
              <a:rPr lang="de-DE" b="1" dirty="0">
                <a:solidFill>
                  <a:srgbClr val="009DE1"/>
                </a:solidFill>
              </a:rPr>
              <a:t>Putztechnik</a:t>
            </a:r>
            <a:r>
              <a:rPr lang="de-DE" dirty="0"/>
              <a:t>          ausschlaggebend.</a:t>
            </a:r>
          </a:p>
          <a:p>
            <a:pPr marL="216000" indent="-216000"/>
            <a:r>
              <a:rPr lang="de-DE" dirty="0"/>
              <a:t>Putzen Sie die Zähne Ihres Kindes nach,                                    bis es eine flüssige Schreibschrift hat!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12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Eltern putzen Kinderzähne sauber –                       die </a:t>
            </a:r>
            <a:r>
              <a:rPr lang="de-DE" dirty="0">
                <a:solidFill>
                  <a:srgbClr val="FFFF00"/>
                </a:solidFill>
              </a:rPr>
              <a:t>KAI-PLUS Systematik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670DEFA-214A-0541-965B-0E1C242A8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00" y="1224001"/>
            <a:ext cx="2066637" cy="1373706"/>
          </a:xfrm>
          <a:prstGeom prst="rect">
            <a:avLst/>
          </a:prstGeom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4C33B92-8CE6-9947-A884-E9674A6FE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4442" y="1224001"/>
            <a:ext cx="2066637" cy="1373706"/>
          </a:xfrm>
          <a:prstGeom prst="rect">
            <a:avLst/>
          </a:prstGeom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DA6CC71-5797-7743-A9D5-6F00AD772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1664" y="1224001"/>
            <a:ext cx="2066637" cy="1373706"/>
          </a:xfrm>
          <a:prstGeom prst="rect">
            <a:avLst/>
          </a:prstGeom>
          <a:ln w="31750" cap="sq">
            <a:solidFill>
              <a:srgbClr val="009DE1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005496F-8D69-0E48-91EF-C26D3B74D4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95000"/>
                    </a14:imgEffect>
                    <a14:imgEffect>
                      <a14:brightnessContrast bright="-5000" contrast="-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7221" y="1224001"/>
            <a:ext cx="2066637" cy="1373706"/>
          </a:xfrm>
          <a:prstGeom prst="rect">
            <a:avLst/>
          </a:prstGeom>
          <a:ln w="317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BCCE5AF8-2427-3142-A1F2-FAB790519377}"/>
              </a:ext>
            </a:extLst>
          </p:cNvPr>
          <p:cNvSpPr/>
          <p:nvPr/>
        </p:nvSpPr>
        <p:spPr>
          <a:xfrm>
            <a:off x="2476500" y="2492290"/>
            <a:ext cx="1305329" cy="324000"/>
          </a:xfrm>
          <a:prstGeom prst="roundRect">
            <a:avLst/>
          </a:prstGeom>
          <a:solidFill>
            <a:srgbClr val="009DE1"/>
          </a:solidFill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9DE1"/>
              </a:solidFill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CD4714F-1C7E-A341-BF0E-B907966DD01F}"/>
              </a:ext>
            </a:extLst>
          </p:cNvPr>
          <p:cNvSpPr txBox="1"/>
          <p:nvPr/>
        </p:nvSpPr>
        <p:spPr>
          <a:xfrm>
            <a:off x="2412484" y="2501539"/>
            <a:ext cx="14539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A = Außenseiten</a:t>
            </a:r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AA756116-ED9B-1E4E-BEE3-77D94F1E05AF}"/>
              </a:ext>
            </a:extLst>
          </p:cNvPr>
          <p:cNvSpPr/>
          <p:nvPr/>
        </p:nvSpPr>
        <p:spPr>
          <a:xfrm>
            <a:off x="252000" y="2492290"/>
            <a:ext cx="1305329" cy="324000"/>
          </a:xfrm>
          <a:prstGeom prst="roundRect">
            <a:avLst/>
          </a:prstGeom>
          <a:solidFill>
            <a:srgbClr val="009DE1"/>
          </a:solidFill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9DE1"/>
              </a:solidFill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95A3FC23-4B4A-D34A-BA0D-EF4D39CD09C5}"/>
              </a:ext>
            </a:extLst>
          </p:cNvPr>
          <p:cNvSpPr txBox="1"/>
          <p:nvPr/>
        </p:nvSpPr>
        <p:spPr>
          <a:xfrm>
            <a:off x="252000" y="2501539"/>
            <a:ext cx="13053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K = Kauflächen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8" name="Abgerundetes Rechteck 27">
            <a:extLst>
              <a:ext uri="{FF2B5EF4-FFF2-40B4-BE49-F238E27FC236}">
                <a16:creationId xmlns:a16="http://schemas.microsoft.com/office/drawing/2014/main" id="{1FF12914-2128-F04C-947B-6B18BF6C2FC6}"/>
              </a:ext>
            </a:extLst>
          </p:cNvPr>
          <p:cNvSpPr/>
          <p:nvPr/>
        </p:nvSpPr>
        <p:spPr>
          <a:xfrm>
            <a:off x="4684168" y="2492290"/>
            <a:ext cx="1305329" cy="324000"/>
          </a:xfrm>
          <a:prstGeom prst="roundRect">
            <a:avLst/>
          </a:prstGeom>
          <a:solidFill>
            <a:srgbClr val="009DE1"/>
          </a:solidFill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9DE1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3C5411E5-B3B3-CF45-B7FF-F13D715EC368}"/>
              </a:ext>
            </a:extLst>
          </p:cNvPr>
          <p:cNvSpPr txBox="1"/>
          <p:nvPr/>
        </p:nvSpPr>
        <p:spPr>
          <a:xfrm>
            <a:off x="4623206" y="2500580"/>
            <a:ext cx="14539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I = Innenseiten</a:t>
            </a:r>
          </a:p>
        </p:txBody>
      </p:sp>
      <p:sp>
        <p:nvSpPr>
          <p:cNvPr id="33" name="Abgerundetes Rechteck 32">
            <a:extLst>
              <a:ext uri="{FF2B5EF4-FFF2-40B4-BE49-F238E27FC236}">
                <a16:creationId xmlns:a16="http://schemas.microsoft.com/office/drawing/2014/main" id="{519E75B1-FB84-6C48-A44E-97423B3E63CE}"/>
              </a:ext>
            </a:extLst>
          </p:cNvPr>
          <p:cNvSpPr/>
          <p:nvPr/>
        </p:nvSpPr>
        <p:spPr>
          <a:xfrm>
            <a:off x="6883805" y="2492290"/>
            <a:ext cx="1944000" cy="324000"/>
          </a:xfrm>
          <a:prstGeom prst="roundRect">
            <a:avLst/>
          </a:prstGeom>
          <a:solidFill>
            <a:srgbClr val="009DE1"/>
          </a:solidFill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9DE1"/>
              </a:solidFill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3FBD9AC-9515-B54F-A49C-21D8021B62CC}"/>
              </a:ext>
            </a:extLst>
          </p:cNvPr>
          <p:cNvSpPr txBox="1"/>
          <p:nvPr/>
        </p:nvSpPr>
        <p:spPr>
          <a:xfrm>
            <a:off x="6822844" y="2501539"/>
            <a:ext cx="207545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FFFF00"/>
                </a:solidFill>
              </a:rPr>
              <a:t>PLUS: </a:t>
            </a:r>
            <a:r>
              <a:rPr lang="de-DE" b="1" dirty="0">
                <a:solidFill>
                  <a:schemeClr val="bg1"/>
                </a:solidFill>
              </a:rPr>
              <a:t>Eltern putzen nach!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00F2BC12-73E4-E542-A383-511E232847CA}"/>
              </a:ext>
            </a:extLst>
          </p:cNvPr>
          <p:cNvSpPr txBox="1"/>
          <p:nvPr/>
        </p:nvSpPr>
        <p:spPr>
          <a:xfrm rot="16200000">
            <a:off x="8590204" y="1954016"/>
            <a:ext cx="1097279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N. Schulz-Weidner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4968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13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Kann Zähneputzen weh tun? Manchmal lässt              sich mein Kind nur ungern die Zähne putzen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5B8BE03-97D0-054C-92C8-86948D6854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209358" cy="3774281"/>
          </a:xfrm>
        </p:spPr>
        <p:txBody>
          <a:bodyPr>
            <a:normAutofit/>
          </a:bodyPr>
          <a:lstStyle/>
          <a:p>
            <a:pPr marL="216000" indent="-216000">
              <a:spcBef>
                <a:spcPts val="1200"/>
              </a:spcBef>
              <a:buNone/>
            </a:pPr>
            <a:r>
              <a:rPr lang="de-DE" sz="2000" b="1" dirty="0">
                <a:solidFill>
                  <a:srgbClr val="009DE1"/>
                </a:solidFill>
              </a:rPr>
              <a:t>Wo ist das Lippenbändchen?</a:t>
            </a:r>
            <a:endParaRPr lang="de-DE" dirty="0">
              <a:solidFill>
                <a:srgbClr val="009DE1"/>
              </a:solidFill>
            </a:endParaRP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Lift </a:t>
            </a:r>
            <a:r>
              <a:rPr lang="de-DE" b="1" dirty="0" err="1">
                <a:solidFill>
                  <a:srgbClr val="009DE1"/>
                </a:solidFill>
              </a:rPr>
              <a:t>the</a:t>
            </a:r>
            <a:r>
              <a:rPr lang="de-DE" b="1" dirty="0">
                <a:solidFill>
                  <a:srgbClr val="009DE1"/>
                </a:solidFill>
              </a:rPr>
              <a:t> </a:t>
            </a:r>
            <a:r>
              <a:rPr lang="de-DE" b="1" dirty="0" err="1">
                <a:solidFill>
                  <a:srgbClr val="009DE1"/>
                </a:solidFill>
              </a:rPr>
              <a:t>lip</a:t>
            </a:r>
            <a:r>
              <a:rPr lang="de-DE" b="1" dirty="0">
                <a:solidFill>
                  <a:srgbClr val="009DE1"/>
                </a:solidFill>
              </a:rPr>
              <a:t> </a:t>
            </a:r>
            <a:r>
              <a:rPr lang="de-DE" dirty="0"/>
              <a:t>– das Lippenbändchen anschauen und nicht </a:t>
            </a:r>
            <a:r>
              <a:rPr lang="de-DE" dirty="0" err="1"/>
              <a:t>darüberschrubben</a:t>
            </a:r>
            <a:r>
              <a:rPr lang="de-DE" dirty="0"/>
              <a:t>!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Besser</a:t>
            </a:r>
            <a:r>
              <a:rPr lang="de-DE" dirty="0"/>
              <a:t> </a:t>
            </a:r>
            <a:r>
              <a:rPr lang="de-DE" b="1" dirty="0">
                <a:solidFill>
                  <a:srgbClr val="009DE1"/>
                </a:solidFill>
              </a:rPr>
              <a:t>links vom Lippenbändchen </a:t>
            </a:r>
            <a:r>
              <a:rPr lang="de-DE" dirty="0"/>
              <a:t>und </a:t>
            </a:r>
            <a:r>
              <a:rPr lang="de-DE" b="1" dirty="0">
                <a:solidFill>
                  <a:srgbClr val="009DE1"/>
                </a:solidFill>
              </a:rPr>
              <a:t>rechts vom Lippenbändchen </a:t>
            </a:r>
            <a:r>
              <a:rPr lang="de-DE" dirty="0"/>
              <a:t>die Zähne putzen.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Nicht zu viel Druck </a:t>
            </a:r>
            <a:r>
              <a:rPr lang="de-DE" dirty="0"/>
              <a:t>mit der Bürste ausüben, die Plaque muss nur gelockert werden!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Loben Sie Ihr Kind </a:t>
            </a:r>
            <a:r>
              <a:rPr lang="de-DE" dirty="0"/>
              <a:t>nach dem Putzen!</a:t>
            </a:r>
          </a:p>
          <a:p>
            <a:pPr marL="216000" indent="-216000">
              <a:spcBef>
                <a:spcPts val="1200"/>
              </a:spcBef>
            </a:pPr>
            <a:endParaRPr lang="de-DE" dirty="0"/>
          </a:p>
        </p:txBody>
      </p:sp>
      <p:pic>
        <p:nvPicPr>
          <p:cNvPr id="19" name="Picture 48179">
            <a:extLst>
              <a:ext uri="{FF2B5EF4-FFF2-40B4-BE49-F238E27FC236}">
                <a16:creationId xmlns:a16="http://schemas.microsoft.com/office/drawing/2014/main" id="{E7BEB3F2-8C15-6E4B-B1DD-3800FED9BD7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039999" y="1224000"/>
            <a:ext cx="3713535" cy="27494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A8CB6B1-C0A8-AE47-86E4-09E9D4C1012F}"/>
              </a:ext>
            </a:extLst>
          </p:cNvPr>
          <p:cNvSpPr txBox="1"/>
          <p:nvPr/>
        </p:nvSpPr>
        <p:spPr>
          <a:xfrm rot="16200000">
            <a:off x="7671001" y="2757930"/>
            <a:ext cx="23608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 KZVB-Broschüre, Zahnärztliche Früherkennungsuntersuchung, Seite 4</a:t>
            </a:r>
          </a:p>
        </p:txBody>
      </p:sp>
    </p:spTree>
    <p:extLst>
      <p:ext uri="{BB962C8B-B14F-4D97-AF65-F5344CB8AC3E}">
        <p14:creationId xmlns:p14="http://schemas.microsoft.com/office/powerpoint/2010/main" val="1411950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021">
            <a:extLst>
              <a:ext uri="{FF2B5EF4-FFF2-40B4-BE49-F238E27FC236}">
                <a16:creationId xmlns:a16="http://schemas.microsoft.com/office/drawing/2014/main" id="{EC6530AD-0A1C-D24D-88E3-493429E9A44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1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40000" y="2016000"/>
            <a:ext cx="3715200" cy="21620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5B8BE03-97D0-054C-92C8-86948D6854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943350" cy="3774281"/>
          </a:xfrm>
        </p:spPr>
        <p:txBody>
          <a:bodyPr>
            <a:normAutofit/>
          </a:bodyPr>
          <a:lstStyle/>
          <a:p>
            <a:pPr marL="0" indent="0">
              <a:spcBef>
                <a:spcPts val="1400"/>
              </a:spcBef>
              <a:buNone/>
            </a:pPr>
            <a:r>
              <a:rPr lang="de-DE" sz="2000" b="1" dirty="0">
                <a:solidFill>
                  <a:srgbClr val="009DE1"/>
                </a:solidFill>
              </a:rPr>
              <a:t>Brechen gerade neue Zähne durch?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dirty="0"/>
              <a:t>Die Eckzähne brechen durch,                       das Zahnfleisch ist geschwollen.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1564BA5-349E-F840-A8D5-B83E1BE09F18}"/>
              </a:ext>
            </a:extLst>
          </p:cNvPr>
          <p:cNvSpPr txBox="1">
            <a:spLocks/>
          </p:cNvSpPr>
          <p:nvPr/>
        </p:nvSpPr>
        <p:spPr>
          <a:xfrm>
            <a:off x="4999724" y="4194677"/>
            <a:ext cx="3431294" cy="49370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Geschwollenes Zahnfleisch vor den Milchbackenzähnen: Durchbrechende Milcheckzähne</a:t>
            </a:r>
          </a:p>
        </p:txBody>
      </p:sp>
      <p:sp>
        <p:nvSpPr>
          <p:cNvPr id="10" name="Pfeil nach rechts 9">
            <a:extLst>
              <a:ext uri="{FF2B5EF4-FFF2-40B4-BE49-F238E27FC236}">
                <a16:creationId xmlns:a16="http://schemas.microsoft.com/office/drawing/2014/main" id="{B3A53018-340F-0B42-B8A9-E3A704BEC34B}"/>
              </a:ext>
            </a:extLst>
          </p:cNvPr>
          <p:cNvSpPr/>
          <p:nvPr/>
        </p:nvSpPr>
        <p:spPr>
          <a:xfrm rot="1602066">
            <a:off x="3257872" y="2569498"/>
            <a:ext cx="2648880" cy="221274"/>
          </a:xfrm>
          <a:prstGeom prst="rightArrow">
            <a:avLst>
              <a:gd name="adj1" fmla="val 34629"/>
              <a:gd name="adj2" fmla="val 50000"/>
            </a:avLst>
          </a:prstGeom>
          <a:solidFill>
            <a:srgbClr val="009DE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68A5A71-0419-CB49-9655-52D9E18ECDA5}"/>
              </a:ext>
            </a:extLst>
          </p:cNvPr>
          <p:cNvSpPr txBox="1"/>
          <p:nvPr/>
        </p:nvSpPr>
        <p:spPr>
          <a:xfrm rot="16200000">
            <a:off x="8399153" y="3536170"/>
            <a:ext cx="1097279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  <a:p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F34F8BC0-9682-4543-BD60-9007C0E97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775" y="2771041"/>
            <a:ext cx="1426083" cy="18242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35333C54-FF19-FD4B-B31D-EA4E6ED48A74}"/>
              </a:ext>
            </a:extLst>
          </p:cNvPr>
          <p:cNvSpPr txBox="1"/>
          <p:nvPr/>
        </p:nvSpPr>
        <p:spPr>
          <a:xfrm>
            <a:off x="3657599" y="3510891"/>
            <a:ext cx="15415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     </a:t>
            </a:r>
          </a:p>
          <a:p>
            <a:pPr algn="ctr"/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Milchbackenzähne „querputzen“</a:t>
            </a:r>
          </a:p>
          <a:p>
            <a:pPr algn="ctr"/>
            <a:endParaRPr lang="de-DE" sz="14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14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Kann Zähneputzen weh tun? Manchmal lässt              sich mein Kind nur ungern die Zähne putzen</a:t>
            </a:r>
          </a:p>
        </p:txBody>
      </p:sp>
    </p:spTree>
    <p:extLst>
      <p:ext uri="{BB962C8B-B14F-4D97-AF65-F5344CB8AC3E}">
        <p14:creationId xmlns:p14="http://schemas.microsoft.com/office/powerpoint/2010/main" val="409972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723AB3-E1B0-414C-A83C-A9A485D7C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Zahnseide – </a:t>
            </a:r>
            <a:br>
              <a:rPr lang="de-DE" dirty="0"/>
            </a:br>
            <a:r>
              <a:rPr lang="de-DE" dirty="0"/>
              <a:t>im Kindermund schon ein Thema?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0FAB77-F53A-9C4F-B8C6-E09FFE8962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1573486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Karies entsteht bevorzugt zwischen den Milchbackenzähnen, besonders bei breiten Kontaktpunkten. 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5DEF091-25A5-7D48-9249-F88D9A57A4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30000"/>
                    </a14:imgEffect>
                    <a14:imgEffect>
                      <a14:brightnessContrast bright="-2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244"/>
          <a:stretch/>
        </p:blipFill>
        <p:spPr>
          <a:xfrm>
            <a:off x="748146" y="2903911"/>
            <a:ext cx="2316896" cy="19234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Ellipse 42">
            <a:extLst>
              <a:ext uri="{FF2B5EF4-FFF2-40B4-BE49-F238E27FC236}">
                <a16:creationId xmlns:a16="http://schemas.microsoft.com/office/drawing/2014/main" id="{8514341C-8A66-004E-B7A7-8FE85A23D7AC}"/>
              </a:ext>
            </a:extLst>
          </p:cNvPr>
          <p:cNvSpPr/>
          <p:nvPr/>
        </p:nvSpPr>
        <p:spPr>
          <a:xfrm>
            <a:off x="1030487" y="3145111"/>
            <a:ext cx="1157089" cy="1157089"/>
          </a:xfrm>
          <a:prstGeom prst="ellipse">
            <a:avLst/>
          </a:prstGeom>
          <a:noFill/>
          <a:ln w="25400">
            <a:solidFill>
              <a:srgbClr val="009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7B19E98-7BA8-E942-9940-0ADF4B3A9ECF}"/>
              </a:ext>
            </a:extLst>
          </p:cNvPr>
          <p:cNvSpPr txBox="1"/>
          <p:nvPr/>
        </p:nvSpPr>
        <p:spPr>
          <a:xfrm>
            <a:off x="3065042" y="4243656"/>
            <a:ext cx="1883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Das Röntgenbild zeigt Karies in den Zahnzwischenräumen der Milchbackenzähne</a:t>
            </a:r>
          </a:p>
          <a:p>
            <a:endParaRPr lang="de-DE" sz="12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C6943FA3-49A1-C14D-9B94-0BE9FEB963F5}"/>
              </a:ext>
            </a:extLst>
          </p:cNvPr>
          <p:cNvSpPr txBox="1">
            <a:spLocks/>
          </p:cNvSpPr>
          <p:nvPr/>
        </p:nvSpPr>
        <p:spPr>
          <a:xfrm>
            <a:off x="4969602" y="3857940"/>
            <a:ext cx="3681706" cy="29816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Erster und zweiter Milchbackenzahn mit breitem Kontaktpunkt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id="{0E3D0D64-F48A-4D45-88C3-FCEF0EFECA2B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15</a:t>
            </a:fld>
            <a:endParaRPr lang="de-DE" sz="900" dirty="0"/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E56A997A-3BDF-D74A-BE70-48E0E0CE1BFC}"/>
              </a:ext>
            </a:extLst>
          </p:cNvPr>
          <p:cNvSpPr txBox="1"/>
          <p:nvPr/>
        </p:nvSpPr>
        <p:spPr>
          <a:xfrm rot="16200000">
            <a:off x="7707560" y="2845504"/>
            <a:ext cx="177189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N. Schulz-Weidner, Dr. J. Hey</a:t>
            </a:r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1FF14B7-EF65-B14C-BC82-2253FD7876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14000" contrast="-1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40000" y="1224000"/>
            <a:ext cx="3352800" cy="2641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Ellipse 9">
            <a:extLst>
              <a:ext uri="{FF2B5EF4-FFF2-40B4-BE49-F238E27FC236}">
                <a16:creationId xmlns:a16="http://schemas.microsoft.com/office/drawing/2014/main" id="{F5CA33A3-BE69-A849-9046-353B9EB473D6}"/>
              </a:ext>
            </a:extLst>
          </p:cNvPr>
          <p:cNvSpPr/>
          <p:nvPr/>
        </p:nvSpPr>
        <p:spPr>
          <a:xfrm>
            <a:off x="6810455" y="2028305"/>
            <a:ext cx="836589" cy="836589"/>
          </a:xfrm>
          <a:prstGeom prst="ellipse">
            <a:avLst/>
          </a:prstGeom>
          <a:noFill/>
          <a:ln w="25400">
            <a:solidFill>
              <a:srgbClr val="009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408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07662D37-E23D-614D-9329-5468E7A21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/>
          <a:lstStyle/>
          <a:p>
            <a:r>
              <a:rPr lang="de-DE" dirty="0"/>
              <a:t>Zahnseide – </a:t>
            </a:r>
            <a:br>
              <a:rPr lang="de-DE" dirty="0"/>
            </a:br>
            <a:r>
              <a:rPr lang="de-DE" dirty="0"/>
              <a:t>im Kindermund schon ein Thema?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87C3CA23-EA7C-134C-860B-97C8A6C1E5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468565" cy="3369036"/>
          </a:xfrm>
        </p:spPr>
        <p:txBody>
          <a:bodyPr/>
          <a:lstStyle/>
          <a:p>
            <a:r>
              <a:rPr lang="de-DE" dirty="0"/>
              <a:t>Meist nur an 4 Stellen im Milchgebiss notwendig – nämlich zwischen den Backenzähnen</a:t>
            </a:r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805CA78-40A5-D046-B4D9-9DFBD32007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1" b="19632"/>
          <a:stretch/>
        </p:blipFill>
        <p:spPr>
          <a:xfrm>
            <a:off x="4860000" y="1224000"/>
            <a:ext cx="2471558" cy="33172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892D85C-F2D6-704D-BBCA-84CF8F8B7B93}"/>
              </a:ext>
            </a:extLst>
          </p:cNvPr>
          <p:cNvSpPr txBox="1"/>
          <p:nvPr/>
        </p:nvSpPr>
        <p:spPr>
          <a:xfrm rot="16198773">
            <a:off x="6950893" y="3841690"/>
            <a:ext cx="117633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Archiv LAGZ Bayern</a:t>
            </a:r>
          </a:p>
          <a:p>
            <a:endParaRPr lang="de-DE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EA56B31-7FF2-9544-956E-750B3B6CAF84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16</a:t>
            </a:fld>
            <a:endParaRPr lang="de-DE" sz="900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A11C4D9D-7D65-0840-BE5C-E3025FC1EDAF}"/>
              </a:ext>
            </a:extLst>
          </p:cNvPr>
          <p:cNvGrpSpPr/>
          <p:nvPr/>
        </p:nvGrpSpPr>
        <p:grpSpPr>
          <a:xfrm>
            <a:off x="3457308" y="1948468"/>
            <a:ext cx="1522205" cy="1874035"/>
            <a:chOff x="3457308" y="1948468"/>
            <a:chExt cx="1522205" cy="1874035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9A955944-E555-A645-9A5C-EA69B1DAC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57308" y="1948468"/>
              <a:ext cx="1522205" cy="18740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237874BB-1437-0044-83E4-C83D8D410F10}"/>
                </a:ext>
              </a:extLst>
            </p:cNvPr>
            <p:cNvSpPr txBox="1"/>
            <p:nvPr/>
          </p:nvSpPr>
          <p:spPr>
            <a:xfrm>
              <a:off x="3589952" y="2850953"/>
              <a:ext cx="13885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Tipp</a:t>
              </a:r>
            </a:p>
          </p:txBody>
        </p:sp>
      </p:grp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EF7D7060-3CAA-B340-93E2-2FC1C3D2F7CA}"/>
              </a:ext>
            </a:extLst>
          </p:cNvPr>
          <p:cNvSpPr txBox="1">
            <a:spLocks/>
          </p:cNvSpPr>
          <p:nvPr/>
        </p:nvSpPr>
        <p:spPr>
          <a:xfrm>
            <a:off x="726828" y="3346936"/>
            <a:ext cx="3001108" cy="1449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6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dirty="0">
                <a:solidFill>
                  <a:srgbClr val="009DE1"/>
                </a:solidFill>
              </a:rPr>
              <a:t>          </a:t>
            </a:r>
            <a:r>
              <a:rPr lang="de-DE" dirty="0"/>
              <a:t>Mit schwarzer Zahnseide                            kann Plaque besser sichtbar              </a:t>
            </a:r>
          </a:p>
          <a:p>
            <a:pPr marL="0" indent="0">
              <a:lnSpc>
                <a:spcPts val="196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dirty="0"/>
              <a:t>		gemacht werden.</a:t>
            </a:r>
          </a:p>
          <a:p>
            <a:pPr marL="0" indent="0">
              <a:lnSpc>
                <a:spcPts val="196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8549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1405891B-C909-2047-A22C-EF00FC058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207" y="2766663"/>
            <a:ext cx="1522205" cy="1874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EE57DAD-AF0F-EE4F-852B-D13EE55C7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Elektrische Zahnbürsten – </a:t>
            </a:r>
            <a:br>
              <a:rPr lang="de-DE" dirty="0"/>
            </a:br>
            <a:r>
              <a:rPr lang="de-DE" dirty="0"/>
              <a:t>mehr als Spielerei?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D9AF58-81BD-8B40-9073-C0190C0E329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Manche Kinder lieben einfach  elektrische Zahnbürsten!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Putzen wie mit der Handzahnbürste  nach der KAI-Systematik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Einfache Handhabung und                   Spieltrieb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Deutlicher Vorteil bei manuell eingeschränkten Kindern</a:t>
            </a:r>
          </a:p>
          <a:p>
            <a:pPr marL="216000" indent="-216000">
              <a:spcBef>
                <a:spcPts val="1200"/>
              </a:spcBef>
            </a:pPr>
            <a:endParaRPr lang="de-DE" dirty="0"/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8E04030-23D9-7549-AA2F-24C300ABA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17149">
            <a:off x="5290106" y="679529"/>
            <a:ext cx="2876410" cy="2038887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400D483-6986-384A-807E-2AFEFAD07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9059" y="2354136"/>
            <a:ext cx="2876410" cy="2038887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15401B-58FE-4E47-AB37-E0F06AE7D306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17</a:t>
            </a:fld>
            <a:endParaRPr lang="de-DE" sz="9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FE68CD4-E15A-3E48-866E-69D60B67DAFB}"/>
              </a:ext>
            </a:extLst>
          </p:cNvPr>
          <p:cNvSpPr txBox="1"/>
          <p:nvPr/>
        </p:nvSpPr>
        <p:spPr>
          <a:xfrm>
            <a:off x="3293211" y="3429752"/>
            <a:ext cx="15290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           Trotzdem:</a:t>
            </a:r>
          </a:p>
          <a:p>
            <a:pPr algn="ctr"/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Eltern putzen die Kinderzähne sauber! </a:t>
            </a:r>
          </a:p>
          <a:p>
            <a:pPr algn="ctr"/>
            <a:r>
              <a:rPr lang="de-DE" sz="1400" dirty="0">
                <a:solidFill>
                  <a:schemeClr val="bg1"/>
                </a:solidFill>
                <a:sym typeface="Wingdings" panose="05000000000000000000" pitchFamily="2" charset="2"/>
              </a:rPr>
              <a:t></a:t>
            </a:r>
            <a:endParaRPr lang="de-DE" sz="14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E029306E-80DA-8748-86A1-0B551CDC7A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5978" y="1791856"/>
            <a:ext cx="497204" cy="2946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C2BA1CA-3DB0-6E4C-993A-712826730BA6}"/>
              </a:ext>
            </a:extLst>
          </p:cNvPr>
          <p:cNvSpPr txBox="1"/>
          <p:nvPr/>
        </p:nvSpPr>
        <p:spPr>
          <a:xfrm rot="16200000">
            <a:off x="4880225" y="3999215"/>
            <a:ext cx="139728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Illustration: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macrovector</a:t>
            </a:r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 /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Freepik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Haben Sie noch Fragen?</a:t>
            </a:r>
            <a:br>
              <a:rPr lang="de-DE" dirty="0"/>
            </a:br>
            <a:endParaRPr lang="de-DE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2C96C6F-60FF-0C43-B5C4-30DBAFC8A10C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18</a:t>
            </a:fld>
            <a:endParaRPr lang="de-DE" sz="900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81BCE7A-149E-1447-A793-C442FCD23907}"/>
              </a:ext>
            </a:extLst>
          </p:cNvPr>
          <p:cNvGrpSpPr/>
          <p:nvPr/>
        </p:nvGrpSpPr>
        <p:grpSpPr>
          <a:xfrm>
            <a:off x="2821252" y="2571750"/>
            <a:ext cx="1376609" cy="1421946"/>
            <a:chOff x="1883404" y="2571750"/>
            <a:chExt cx="1376609" cy="1421946"/>
          </a:xfrm>
        </p:grpSpPr>
        <p:sp>
          <p:nvSpPr>
            <p:cNvPr id="6" name="Abgerundetes Rechteck 5">
              <a:extLst>
                <a:ext uri="{FF2B5EF4-FFF2-40B4-BE49-F238E27FC236}">
                  <a16:creationId xmlns:a16="http://schemas.microsoft.com/office/drawing/2014/main" id="{6EBE7819-7312-204B-930A-62E69CAF9DE0}"/>
                </a:ext>
              </a:extLst>
            </p:cNvPr>
            <p:cNvSpPr/>
            <p:nvPr/>
          </p:nvSpPr>
          <p:spPr>
            <a:xfrm>
              <a:off x="1883404" y="2571750"/>
              <a:ext cx="1376609" cy="1410115"/>
            </a:xfrm>
            <a:prstGeom prst="roundRect">
              <a:avLst/>
            </a:prstGeom>
            <a:solidFill>
              <a:schemeClr val="bg1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1B6FC10F-D817-D04C-87E7-982CDBC1B5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5319" b="96809" l="5556" r="95216"/>
                      </a14:imgEffect>
                    </a14:imgLayer>
                  </a14:imgProps>
                </a:ext>
              </a:extLst>
            </a:blip>
            <a:srcRect l="6113" t="7744" r="4615" b="3309"/>
            <a:stretch/>
          </p:blipFill>
          <p:spPr>
            <a:xfrm>
              <a:off x="2024612" y="2784922"/>
              <a:ext cx="1197705" cy="1208774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</p:spPr>
        </p:pic>
        <p:sp>
          <p:nvSpPr>
            <p:cNvPr id="8" name="Abgerundetes Rechteck 7">
              <a:extLst>
                <a:ext uri="{FF2B5EF4-FFF2-40B4-BE49-F238E27FC236}">
                  <a16:creationId xmlns:a16="http://schemas.microsoft.com/office/drawing/2014/main" id="{88F0FD98-6E33-1841-BA9E-F5F20861554E}"/>
                </a:ext>
              </a:extLst>
            </p:cNvPr>
            <p:cNvSpPr/>
            <p:nvPr/>
          </p:nvSpPr>
          <p:spPr>
            <a:xfrm>
              <a:off x="1883404" y="2572512"/>
              <a:ext cx="1376609" cy="1410115"/>
            </a:xfrm>
            <a:prstGeom prst="roundRect">
              <a:avLst/>
            </a:prstGeom>
            <a:noFill/>
            <a:ln w="31750">
              <a:solidFill>
                <a:srgbClr val="009DE1"/>
              </a:solidFill>
            </a:ln>
            <a:effectLst>
              <a:reflection blurRad="6350" stA="810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82170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Denken Sie daran …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F2C0E5-3960-7445-9513-92280ED23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643993" cy="3263504"/>
          </a:xfrm>
        </p:spPr>
        <p:txBody>
          <a:bodyPr/>
          <a:lstStyle/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Kinder üben </a:t>
            </a:r>
            <a:r>
              <a:rPr lang="de-DE" dirty="0"/>
              <a:t>das Zähne putzen,        </a:t>
            </a:r>
            <a:r>
              <a:rPr lang="de-DE" b="1" dirty="0">
                <a:solidFill>
                  <a:srgbClr val="009DE1"/>
                </a:solidFill>
              </a:rPr>
              <a:t>Eltern</a:t>
            </a:r>
            <a:r>
              <a:rPr lang="de-DE" b="1" dirty="0">
                <a:solidFill>
                  <a:srgbClr val="00B050"/>
                </a:solidFill>
              </a:rPr>
              <a:t> </a:t>
            </a:r>
            <a:r>
              <a:rPr lang="de-DE" b="1" dirty="0">
                <a:solidFill>
                  <a:srgbClr val="009DE1"/>
                </a:solidFill>
              </a:rPr>
              <a:t>putzen</a:t>
            </a:r>
            <a:r>
              <a:rPr lang="de-DE" b="1" dirty="0">
                <a:solidFill>
                  <a:srgbClr val="00B050"/>
                </a:solidFill>
              </a:rPr>
              <a:t> </a:t>
            </a:r>
            <a:r>
              <a:rPr lang="de-DE" dirty="0"/>
              <a:t>Kinderzähne</a:t>
            </a:r>
            <a:r>
              <a:rPr lang="de-DE" b="1" dirty="0">
                <a:solidFill>
                  <a:srgbClr val="009DE1"/>
                </a:solidFill>
              </a:rPr>
              <a:t> sauber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KAI </a:t>
            </a:r>
            <a:r>
              <a:rPr lang="de-DE" dirty="0"/>
              <a:t>wie </a:t>
            </a:r>
            <a:r>
              <a:rPr lang="de-DE" b="1" dirty="0">
                <a:solidFill>
                  <a:srgbClr val="009DE1"/>
                </a:solidFill>
              </a:rPr>
              <a:t>K</a:t>
            </a:r>
            <a:r>
              <a:rPr lang="de-DE" dirty="0"/>
              <a:t>auflächen, </a:t>
            </a:r>
            <a:r>
              <a:rPr lang="de-DE" b="1" dirty="0">
                <a:solidFill>
                  <a:srgbClr val="009DE1"/>
                </a:solidFill>
              </a:rPr>
              <a:t>A</a:t>
            </a:r>
            <a:r>
              <a:rPr lang="de-DE" dirty="0"/>
              <a:t>ußenflächen, </a:t>
            </a:r>
            <a:r>
              <a:rPr lang="de-DE" b="1" dirty="0">
                <a:solidFill>
                  <a:srgbClr val="009DE1"/>
                </a:solidFill>
              </a:rPr>
              <a:t>I</a:t>
            </a:r>
            <a:r>
              <a:rPr lang="de-DE" dirty="0"/>
              <a:t>nnenflächen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PLUS: </a:t>
            </a:r>
            <a:r>
              <a:rPr lang="de-DE" dirty="0"/>
              <a:t>die Eltern putzen nach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Lift </a:t>
            </a:r>
            <a:r>
              <a:rPr lang="de-DE" b="1" dirty="0" err="1">
                <a:solidFill>
                  <a:srgbClr val="009DE1"/>
                </a:solidFill>
              </a:rPr>
              <a:t>the</a:t>
            </a:r>
            <a:r>
              <a:rPr lang="de-DE" b="1" dirty="0">
                <a:solidFill>
                  <a:srgbClr val="009DE1"/>
                </a:solidFill>
              </a:rPr>
              <a:t> </a:t>
            </a:r>
            <a:r>
              <a:rPr lang="de-DE" b="1" dirty="0" err="1">
                <a:solidFill>
                  <a:srgbClr val="009DE1"/>
                </a:solidFill>
              </a:rPr>
              <a:t>lip</a:t>
            </a:r>
            <a:r>
              <a:rPr lang="de-DE" b="1" dirty="0">
                <a:solidFill>
                  <a:srgbClr val="009DE1"/>
                </a:solidFill>
              </a:rPr>
              <a:t> </a:t>
            </a:r>
            <a:r>
              <a:rPr lang="de-DE" dirty="0"/>
              <a:t>und </a:t>
            </a:r>
            <a:r>
              <a:rPr lang="de-DE" b="1" dirty="0">
                <a:solidFill>
                  <a:srgbClr val="009DE1"/>
                </a:solidFill>
              </a:rPr>
              <a:t>„querputzen“</a:t>
            </a:r>
          </a:p>
          <a:p>
            <a:pPr marL="0" indent="0">
              <a:spcBef>
                <a:spcPts val="1200"/>
              </a:spcBef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pPr marL="0" indent="0">
              <a:spcBef>
                <a:spcPts val="1400"/>
              </a:spcBef>
              <a:buNone/>
            </a:pPr>
            <a:endParaRPr lang="de-DE" b="1" dirty="0">
              <a:solidFill>
                <a:srgbClr val="00B0F0"/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C494FA-5697-594E-A396-04AA752F2E9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19</a:t>
            </a:fld>
            <a:endParaRPr lang="de-DE" sz="90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D582363-D768-474A-8A0C-C191AD3F1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0" y="1224000"/>
            <a:ext cx="4122997" cy="32692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6575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3ABDB91-0601-3646-B1AD-2EFA220EAC8B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</a:t>
            </a:fld>
            <a:endParaRPr lang="de-DE" sz="900" dirty="0"/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A3DAA887-6D7E-564A-8447-4567E6EAF4FC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Mundhygiene </a:t>
            </a:r>
            <a:r>
              <a:rPr lang="de-DE" sz="3000" b="1" spc="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0-6</a:t>
            </a: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Jahre –</a:t>
            </a:r>
            <a:b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die 1. Säule der Prophylaxe</a:t>
            </a:r>
          </a:p>
        </p:txBody>
      </p:sp>
    </p:spTree>
    <p:extLst>
      <p:ext uri="{BB962C8B-B14F-4D97-AF65-F5344CB8AC3E}">
        <p14:creationId xmlns:p14="http://schemas.microsoft.com/office/powerpoint/2010/main" val="3099228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700" dirty="0"/>
              <a:t>Themenschwerpunkte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A0EB00F3-D11E-A346-AD0B-C3266AF91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5010151" cy="3263504"/>
          </a:xfrm>
        </p:spPr>
        <p:txBody>
          <a:bodyPr>
            <a:noAutofit/>
          </a:bodyPr>
          <a:lstStyle/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Fingerling, Lernzahnbürste und Co.                  </a:t>
            </a:r>
            <a:r>
              <a:rPr lang="de-DE" dirty="0"/>
              <a:t>Welche Zahnbürste in welchem Alter?  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Eltern putzen Kinderzähne sauber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Kann Zähneputzen weh tun? </a:t>
            </a:r>
            <a:r>
              <a:rPr lang="de-DE" dirty="0"/>
              <a:t>Manchmal lässt              sich mein Kind nur ungern die Zähne putzen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Zahnseide – </a:t>
            </a:r>
            <a:r>
              <a:rPr lang="de-DE" dirty="0"/>
              <a:t>im Kindermund schon ein Thema?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Elektrische Zahnbürsten –</a:t>
            </a:r>
            <a:r>
              <a:rPr lang="de-DE" dirty="0">
                <a:solidFill>
                  <a:srgbClr val="009DE1"/>
                </a:solidFill>
              </a:rPr>
              <a:t> </a:t>
            </a:r>
            <a:r>
              <a:rPr lang="de-DE" dirty="0"/>
              <a:t>mehr als Spielerei? </a:t>
            </a:r>
          </a:p>
          <a:p>
            <a:endParaRPr lang="de-DE" sz="1600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315962C-9643-8D46-A62B-A6E8E9EC19B9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3</a:t>
            </a:fld>
            <a:endParaRPr lang="de-DE" sz="9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470A82F-7F58-A64F-84A8-B16BA468C702}"/>
              </a:ext>
            </a:extLst>
          </p:cNvPr>
          <p:cNvSpPr txBox="1"/>
          <p:nvPr/>
        </p:nvSpPr>
        <p:spPr>
          <a:xfrm rot="16200000">
            <a:off x="7617398" y="3331063"/>
            <a:ext cx="1443032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A.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Muschler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283E5DB-8FC6-3146-89AB-2F51D3CE6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0000" y="1225636"/>
            <a:ext cx="2813284" cy="29511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1188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3844"/>
            <a:ext cx="5625394" cy="892969"/>
          </a:xfrm>
        </p:spPr>
        <p:txBody>
          <a:bodyPr>
            <a:noAutofit/>
          </a:bodyPr>
          <a:lstStyle/>
          <a:p>
            <a:r>
              <a:rPr lang="de-DE" dirty="0"/>
              <a:t>Fingerling, Lernzahnbürste und Co.                  Welche Zahnbürste in welchem Alter?  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2983794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Das Zahnen erleichtern 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Kieferkammmassage mit Babyzahnbürste, Fingerling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Kühl-Beißringe schaffen Linderung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AC2B86A-5D8D-DD4B-961D-6B6C65638B88}"/>
              </a:ext>
            </a:extLst>
          </p:cNvPr>
          <p:cNvSpPr txBox="1">
            <a:spLocks/>
          </p:cNvSpPr>
          <p:nvPr/>
        </p:nvSpPr>
        <p:spPr>
          <a:xfrm>
            <a:off x="4977545" y="3265845"/>
            <a:ext cx="2879520" cy="79775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Unter der Schleimhaut liegender Milchzahn kurz vor dem Durchbruch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4</a:t>
            </a:fld>
            <a:endParaRPr lang="de-DE" sz="9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858F87-C380-E446-B967-0C3061B439B7}"/>
              </a:ext>
            </a:extLst>
          </p:cNvPr>
          <p:cNvSpPr txBox="1"/>
          <p:nvPr/>
        </p:nvSpPr>
        <p:spPr>
          <a:xfrm rot="16200000">
            <a:off x="8096863" y="2421920"/>
            <a:ext cx="1443032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  <a:p>
            <a:endParaRPr lang="de-DE" dirty="0"/>
          </a:p>
        </p:txBody>
      </p:sp>
      <p:pic>
        <p:nvPicPr>
          <p:cNvPr id="11" name="Picture 924">
            <a:extLst>
              <a:ext uri="{FF2B5EF4-FFF2-40B4-BE49-F238E27FC236}">
                <a16:creationId xmlns:a16="http://schemas.microsoft.com/office/drawing/2014/main" id="{D9AE3494-29CE-3643-9BFF-DB33D2D61594}"/>
              </a:ext>
            </a:extLst>
          </p:cNvPr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71000"/>
                    </a14:imgEffect>
                    <a14:imgEffect>
                      <a14:colorTemperature colorTemp="6551"/>
                    </a14:imgEffect>
                    <a14:imgEffect>
                      <a14:saturation sat="120000"/>
                    </a14:imgEffect>
                    <a14:imgEffect>
                      <a14:brightnessContrast bright="11000" contrast="6000"/>
                    </a14:imgEffect>
                  </a14:imgLayer>
                </a14:imgProps>
              </a:ext>
            </a:extLst>
          </a:blip>
          <a:srcRect r="5263"/>
          <a:stretch/>
        </p:blipFill>
        <p:spPr>
          <a:xfrm>
            <a:off x="5040000" y="1224000"/>
            <a:ext cx="3589733" cy="2045719"/>
          </a:xfrm>
          <a:prstGeom prst="rect">
            <a:avLst/>
          </a:prstGeom>
        </p:spPr>
      </p:pic>
      <p:pic>
        <p:nvPicPr>
          <p:cNvPr id="14" name="Picture 981">
            <a:extLst>
              <a:ext uri="{FF2B5EF4-FFF2-40B4-BE49-F238E27FC236}">
                <a16:creationId xmlns:a16="http://schemas.microsoft.com/office/drawing/2014/main" id="{6BDE384B-7A25-A44C-87F6-1969C2D0374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 rot="5400000">
            <a:off x="2350524" y="2411999"/>
            <a:ext cx="3744000" cy="136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A9DB93D-70A3-394B-9FF5-2D97598DCDC7}"/>
              </a:ext>
            </a:extLst>
          </p:cNvPr>
          <p:cNvSpPr/>
          <p:nvPr/>
        </p:nvSpPr>
        <p:spPr>
          <a:xfrm>
            <a:off x="1771371" y="2825505"/>
            <a:ext cx="1944000" cy="1944000"/>
          </a:xfrm>
          <a:prstGeom prst="ellipse">
            <a:avLst/>
          </a:prstGeom>
          <a:solidFill>
            <a:schemeClr val="bg1"/>
          </a:solidFill>
          <a:ln w="317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4244F67C-9FEE-E548-94D6-686A993395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66" t="2006" r="5581" b="2988"/>
          <a:stretch/>
        </p:blipFill>
        <p:spPr>
          <a:xfrm>
            <a:off x="2062590" y="3130571"/>
            <a:ext cx="1361563" cy="1333869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BA0ED16D-6A71-C649-9258-226A7666FDF3}"/>
              </a:ext>
            </a:extLst>
          </p:cNvPr>
          <p:cNvSpPr/>
          <p:nvPr/>
        </p:nvSpPr>
        <p:spPr>
          <a:xfrm>
            <a:off x="1771371" y="2825505"/>
            <a:ext cx="1944000" cy="1944000"/>
          </a:xfrm>
          <a:prstGeom prst="ellipse">
            <a:avLst/>
          </a:prstGeom>
          <a:noFill/>
          <a:ln w="317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02F49B5B-AD62-3C41-A4A5-405EFABDB19A}"/>
              </a:ext>
            </a:extLst>
          </p:cNvPr>
          <p:cNvSpPr txBox="1">
            <a:spLocks/>
          </p:cNvSpPr>
          <p:nvPr/>
        </p:nvSpPr>
        <p:spPr>
          <a:xfrm>
            <a:off x="1306641" y="4525519"/>
            <a:ext cx="820989" cy="303335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Fingerling</a:t>
            </a:r>
          </a:p>
        </p:txBody>
      </p:sp>
    </p:spTree>
    <p:extLst>
      <p:ext uri="{BB962C8B-B14F-4D97-AF65-F5344CB8AC3E}">
        <p14:creationId xmlns:p14="http://schemas.microsoft.com/office/powerpoint/2010/main" val="107208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884106" cy="892969"/>
          </a:xfrm>
        </p:spPr>
        <p:txBody>
          <a:bodyPr>
            <a:noAutofit/>
          </a:bodyPr>
          <a:lstStyle/>
          <a:p>
            <a:r>
              <a:rPr lang="de-DE" dirty="0"/>
              <a:t>Fingerling, Lernzahnbürste und Co.                  Welche Zahnbürste in welchem Alter? 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225572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Mit dem Baby Zähneputzen üben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dirty="0"/>
              <a:t>Kinderzahnärztin Dr. Andrea </a:t>
            </a:r>
            <a:r>
              <a:rPr lang="de-DE" dirty="0" err="1"/>
              <a:t>Thumeyer</a:t>
            </a:r>
            <a:r>
              <a:rPr lang="de-DE" dirty="0"/>
              <a:t> zeigt, wie Eltern die Mundpflege von Anfang an zum festen Ritual machen.</a:t>
            </a:r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  <a:p>
            <a:pPr marL="0" indent="0">
              <a:spcBef>
                <a:spcPts val="1200"/>
              </a:spcBef>
              <a:buNone/>
            </a:pPr>
            <a:r>
              <a:rPr lang="de-DE" dirty="0"/>
              <a:t>Video: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https://www.zm-online.de/news/nachrichten/mit-dem-baby-zaehneputzen-ueben/</a:t>
            </a:r>
            <a:endParaRPr lang="de-DE" dirty="0"/>
          </a:p>
          <a:p>
            <a:pPr marL="216000" indent="-216000">
              <a:spcBef>
                <a:spcPts val="1200"/>
              </a:spcBef>
            </a:pPr>
            <a:endParaRPr lang="de-DE" dirty="0"/>
          </a:p>
          <a:p>
            <a:pPr marL="0" indent="0" defTabSz="180000">
              <a:spcBef>
                <a:spcPts val="0"/>
              </a:spcBef>
              <a:buNone/>
              <a:tabLst>
                <a:tab pos="360000" algn="ctr"/>
              </a:tabLst>
            </a:pPr>
            <a:r>
              <a:rPr lang="de-DE" sz="1600" b="1" dirty="0"/>
              <a:t>				</a:t>
            </a:r>
            <a:endParaRPr lang="de-DE" sz="1600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1F3A2F3-B7B8-7A47-A91E-6470BCAEF94E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5</a:t>
            </a:fld>
            <a:endParaRPr lang="de-DE" sz="9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5A25BC5-76C3-D04E-B0DF-B41664F3A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00" y="2232000"/>
            <a:ext cx="3924464" cy="22161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01D31BA-9F17-CE4E-93B1-CDF13E809D40}"/>
              </a:ext>
            </a:extLst>
          </p:cNvPr>
          <p:cNvSpPr txBox="1"/>
          <p:nvPr/>
        </p:nvSpPr>
        <p:spPr>
          <a:xfrm rot="16200000">
            <a:off x="8490053" y="4032955"/>
            <a:ext cx="79586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Video: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zm-online.de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4D2A9066-D56C-D049-AAD5-FF28A5127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0334" y="697715"/>
            <a:ext cx="1522205" cy="1874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880705E2-9C64-6E4D-8803-9AA0E2B240F3}"/>
              </a:ext>
            </a:extLst>
          </p:cNvPr>
          <p:cNvSpPr txBox="1"/>
          <p:nvPr/>
        </p:nvSpPr>
        <p:spPr>
          <a:xfrm>
            <a:off x="5740400" y="1650294"/>
            <a:ext cx="142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Zahnpflege – </a:t>
            </a:r>
          </a:p>
          <a:p>
            <a:pPr algn="ctr"/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ein festes Ritual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E64E912-92FF-B245-B662-8EC9D2BE6E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0000" y="3958303"/>
            <a:ext cx="666666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556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3232151" cy="33890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Reinigung der ersten Zähne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dirty="0"/>
              <a:t>1 x tägliche Flächenreinigung der jetzt durchbrechenden Schneidezähne mit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Mini</a:t>
            </a:r>
            <a:r>
              <a:rPr lang="de-DE" spc="230" dirty="0"/>
              <a:t>-/</a:t>
            </a:r>
            <a:r>
              <a:rPr lang="de-DE" dirty="0"/>
              <a:t>Babyzahnbürste oder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Wattestäbche</a:t>
            </a:r>
            <a:r>
              <a:rPr lang="de-DE" spc="230" dirty="0"/>
              <a:t>n</a:t>
            </a:r>
            <a:r>
              <a:rPr lang="de-DE" spc="300" dirty="0"/>
              <a:t>/ </a:t>
            </a:r>
            <a:r>
              <a:rPr lang="de-DE" dirty="0"/>
              <a:t>Mundpflegestäbchen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6</a:t>
            </a:fld>
            <a:endParaRPr lang="de-DE" sz="9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A9621F5-BD6E-474A-9778-115DB8FB8BE7}"/>
              </a:ext>
            </a:extLst>
          </p:cNvPr>
          <p:cNvSpPr txBox="1"/>
          <p:nvPr/>
        </p:nvSpPr>
        <p:spPr>
          <a:xfrm rot="16200000">
            <a:off x="8192464" y="2713246"/>
            <a:ext cx="1097279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  <a:p>
            <a:endParaRPr lang="de-DE" dirty="0"/>
          </a:p>
        </p:txBody>
      </p:sp>
      <p:sp>
        <p:nvSpPr>
          <p:cNvPr id="22" name="Titel 4">
            <a:extLst>
              <a:ext uri="{FF2B5EF4-FFF2-40B4-BE49-F238E27FC236}">
                <a16:creationId xmlns:a16="http://schemas.microsoft.com/office/drawing/2014/main" id="{C81F8746-A7D3-0F40-8B78-26B7C978A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Fingerling, Lernzahnbürste und Co.                  Welche Zahnbürste in welchem Alter? 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1F3AA71E-2E1F-034A-BFD0-5EF8D4F1984F}"/>
              </a:ext>
            </a:extLst>
          </p:cNvPr>
          <p:cNvSpPr txBox="1">
            <a:spLocks/>
          </p:cNvSpPr>
          <p:nvPr/>
        </p:nvSpPr>
        <p:spPr>
          <a:xfrm>
            <a:off x="4963322" y="3404727"/>
            <a:ext cx="2492989" cy="82391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Mittlere und seitliche Schneidezähne bei einem 11 Monate alten Kind</a:t>
            </a:r>
          </a:p>
        </p:txBody>
      </p:sp>
      <p:pic>
        <p:nvPicPr>
          <p:cNvPr id="10" name="Inhaltsplatzhalter 10">
            <a:extLst>
              <a:ext uri="{FF2B5EF4-FFF2-40B4-BE49-F238E27FC236}">
                <a16:creationId xmlns:a16="http://schemas.microsoft.com/office/drawing/2014/main" id="{3F6A5487-A0B6-8C45-A1E5-3377585C694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1000" contrast="16000"/>
          </a:blip>
          <a:stretch>
            <a:fillRect/>
          </a:stretch>
        </p:blipFill>
        <p:spPr>
          <a:xfrm>
            <a:off x="5040000" y="1223999"/>
            <a:ext cx="3507959" cy="21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DE3D875-26C0-9E4E-93A0-4A86B20334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70" b="8961"/>
          <a:stretch/>
        </p:blipFill>
        <p:spPr>
          <a:xfrm rot="5400000">
            <a:off x="2496802" y="2559523"/>
            <a:ext cx="3744000" cy="10729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FE057C8D-7241-EA4A-8CDF-9EBD22F43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8490" y="2894499"/>
            <a:ext cx="1522205" cy="1874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C6D42865-AE4E-D04E-B304-4C68A14C0E84}"/>
              </a:ext>
            </a:extLst>
          </p:cNvPr>
          <p:cNvSpPr txBox="1"/>
          <p:nvPr/>
        </p:nvSpPr>
        <p:spPr>
          <a:xfrm>
            <a:off x="2638556" y="3847078"/>
            <a:ext cx="142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5</a:t>
            </a:r>
            <a:r>
              <a:rPr lang="de-DE" sz="8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-</a:t>
            </a:r>
            <a:r>
              <a:rPr lang="de-DE" sz="7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10 Sekunden genügen schon</a:t>
            </a:r>
          </a:p>
        </p:txBody>
      </p:sp>
    </p:spTree>
    <p:extLst>
      <p:ext uri="{BB962C8B-B14F-4D97-AF65-F5344CB8AC3E}">
        <p14:creationId xmlns:p14="http://schemas.microsoft.com/office/powerpoint/2010/main" val="3188045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4405993" cy="29035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So putzt man die Babyzähnchen</a:t>
            </a:r>
          </a:p>
          <a:p>
            <a:pPr marL="0" indent="0">
              <a:buNone/>
            </a:pPr>
            <a:r>
              <a:rPr lang="de-DE" dirty="0"/>
              <a:t>Zahnpflege gilt vom ersten Zahn an!</a:t>
            </a:r>
          </a:p>
          <a:p>
            <a:pPr marL="0" indent="0" defTabSz="180000">
              <a:spcBef>
                <a:spcPts val="0"/>
              </a:spcBef>
              <a:buNone/>
              <a:tabLst>
                <a:tab pos="360000" algn="ctr"/>
              </a:tabLst>
            </a:pPr>
            <a:endParaRPr lang="de-DE" sz="1600" dirty="0"/>
          </a:p>
          <a:p>
            <a:pPr marL="0" indent="0" defTabSz="180000">
              <a:spcBef>
                <a:spcPts val="0"/>
              </a:spcBef>
              <a:buNone/>
              <a:tabLst>
                <a:tab pos="360000" algn="ctr"/>
              </a:tabLst>
            </a:pPr>
            <a:endParaRPr lang="de-DE" sz="1600" dirty="0"/>
          </a:p>
          <a:p>
            <a:pPr marL="0" indent="0" defTabSz="180000">
              <a:spcBef>
                <a:spcPts val="0"/>
              </a:spcBef>
              <a:buNone/>
              <a:tabLst>
                <a:tab pos="360000" algn="ctr"/>
              </a:tabLst>
            </a:pPr>
            <a:endParaRPr lang="de-DE" sz="1600" dirty="0"/>
          </a:p>
          <a:p>
            <a:pPr marL="0" indent="0">
              <a:buNone/>
            </a:pPr>
            <a:r>
              <a:rPr lang="de-DE" sz="1600" dirty="0"/>
              <a:t>Video: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https://www.zm-online.de/news/nachrichten/so-putzt-man-die-babyzaehnchen/</a:t>
            </a:r>
            <a:endParaRPr lang="de-DE" sz="1600" dirty="0"/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7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Fingerling, Lernzahnbürste und Co.                  Welche Zahnbürste in welchem Alter?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ABB982A-84C6-424B-8230-3B1FCC6B4F92}"/>
              </a:ext>
            </a:extLst>
          </p:cNvPr>
          <p:cNvSpPr txBox="1"/>
          <p:nvPr/>
        </p:nvSpPr>
        <p:spPr>
          <a:xfrm rot="16200000">
            <a:off x="8388665" y="4032955"/>
            <a:ext cx="79586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Video: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zm-online.de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9B41AE0A-FBFB-4141-96C6-DE9ED2BF487B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7753" t="6103" r="790" b="2101"/>
          <a:stretch/>
        </p:blipFill>
        <p:spPr>
          <a:xfrm>
            <a:off x="4860000" y="2232000"/>
            <a:ext cx="3819600" cy="221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66E4B9CA-CDFB-EA4A-84A9-636AD9025EC4}"/>
              </a:ext>
            </a:extLst>
          </p:cNvPr>
          <p:cNvGrpSpPr/>
          <p:nvPr/>
        </p:nvGrpSpPr>
        <p:grpSpPr>
          <a:xfrm>
            <a:off x="3970868" y="1062487"/>
            <a:ext cx="1522205" cy="1874035"/>
            <a:chOff x="3970868" y="1062487"/>
            <a:chExt cx="1522205" cy="1874035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00662776-2487-3743-A5B7-15472D162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70868" y="1062487"/>
              <a:ext cx="1522205" cy="187403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F6E09FA8-4C60-F746-A858-B1A286BA5D3D}"/>
                </a:ext>
              </a:extLst>
            </p:cNvPr>
            <p:cNvSpPr txBox="1"/>
            <p:nvPr/>
          </p:nvSpPr>
          <p:spPr>
            <a:xfrm>
              <a:off x="4103512" y="1963696"/>
              <a:ext cx="138853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Zähneputzen </a:t>
              </a: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ab dem           ersten Zahn</a:t>
              </a:r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B6E79D4C-9B21-CE41-8243-10B4E3E3B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226" y="3959156"/>
            <a:ext cx="666665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27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nhaltsplatzhalter 6">
            <a:extLst>
              <a:ext uri="{FF2B5EF4-FFF2-40B4-BE49-F238E27FC236}">
                <a16:creationId xmlns:a16="http://schemas.microsoft.com/office/drawing/2014/main" id="{ACC83B16-F427-4347-9BEC-57A253983B6E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2000" contrast="-3000"/>
          </a:blip>
          <a:stretch>
            <a:fillRect/>
          </a:stretch>
        </p:blipFill>
        <p:spPr>
          <a:xfrm>
            <a:off x="4885747" y="1224000"/>
            <a:ext cx="3970777" cy="24329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570818" cy="3877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Reinigung der Milchbackenzähne </a:t>
            </a:r>
          </a:p>
          <a:p>
            <a:pPr marL="0" indent="0">
              <a:buNone/>
            </a:pPr>
            <a:r>
              <a:rPr lang="de-DE" dirty="0"/>
              <a:t>Die ersten Milchbackenzähne sind etwa im Alter ab 13 Monaten da: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Bessere Flächenreinigung mittels »Babyzahnbürste« möglich 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Die Milchbackenzähne                        am besten </a:t>
            </a:r>
            <a:r>
              <a:rPr lang="de-DE" b="1" dirty="0">
                <a:solidFill>
                  <a:srgbClr val="009DE1"/>
                </a:solidFill>
              </a:rPr>
              <a:t>„querputzen“</a:t>
            </a:r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8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Fingerling, Lernzahnbürste und Co.                  Welche Zahnbürste in welchem Alter? 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CABDDECA-AD77-D84E-B76B-3D25B95069ED}"/>
              </a:ext>
            </a:extLst>
          </p:cNvPr>
          <p:cNvSpPr txBox="1">
            <a:spLocks/>
          </p:cNvSpPr>
          <p:nvPr/>
        </p:nvSpPr>
        <p:spPr>
          <a:xfrm>
            <a:off x="5358433" y="3709092"/>
            <a:ext cx="3717834" cy="82391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Unterkiefer Schneidezähne und erste Milchbackenzähne bei einem 16 Monate alten Kind</a:t>
            </a:r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77B7D82D-B603-CF4A-9BB1-2335E54D6D2A}"/>
              </a:ext>
            </a:extLst>
          </p:cNvPr>
          <p:cNvCxnSpPr>
            <a:cxnSpLocks/>
          </p:cNvCxnSpPr>
          <p:nvPr/>
        </p:nvCxnSpPr>
        <p:spPr>
          <a:xfrm>
            <a:off x="5006622" y="2112539"/>
            <a:ext cx="762000" cy="0"/>
          </a:xfrm>
          <a:prstGeom prst="straightConnector1">
            <a:avLst/>
          </a:prstGeom>
          <a:ln w="38100">
            <a:solidFill>
              <a:srgbClr val="009DE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8A42AB04-3CDE-9348-B0C8-83CDD2979175}"/>
              </a:ext>
            </a:extLst>
          </p:cNvPr>
          <p:cNvSpPr txBox="1"/>
          <p:nvPr/>
        </p:nvSpPr>
        <p:spPr>
          <a:xfrm rot="16200000">
            <a:off x="8511001" y="3006962"/>
            <a:ext cx="1097279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Nelly Schulz-Weidner</a:t>
            </a:r>
          </a:p>
          <a:p>
            <a:endParaRPr lang="de-DE" dirty="0"/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56756B60-D4B6-6844-9159-0CFE4CF05C2E}"/>
              </a:ext>
            </a:extLst>
          </p:cNvPr>
          <p:cNvSpPr txBox="1">
            <a:spLocks/>
          </p:cNvSpPr>
          <p:nvPr/>
        </p:nvSpPr>
        <p:spPr>
          <a:xfrm>
            <a:off x="215196" y="4720460"/>
            <a:ext cx="3542989" cy="82391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In dieser Reihenfolge erscheinen die Zähne im Mund.</a:t>
            </a:r>
          </a:p>
        </p:txBody>
      </p:sp>
      <p:sp>
        <p:nvSpPr>
          <p:cNvPr id="18" name="Textplatzhalter 6">
            <a:extLst>
              <a:ext uri="{FF2B5EF4-FFF2-40B4-BE49-F238E27FC236}">
                <a16:creationId xmlns:a16="http://schemas.microsoft.com/office/drawing/2014/main" id="{50BC85D5-AA71-6D40-8C5B-EF40258D4EDE}"/>
              </a:ext>
            </a:extLst>
          </p:cNvPr>
          <p:cNvSpPr txBox="1">
            <a:spLocks/>
          </p:cNvSpPr>
          <p:nvPr/>
        </p:nvSpPr>
        <p:spPr>
          <a:xfrm>
            <a:off x="2100188" y="3805117"/>
            <a:ext cx="1723059" cy="82391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Hier ist das Zahnfleisch geschwollen, weil neue Zähne kommen.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0390C85-0AE2-0F41-B2BD-0A242B93FD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4649"/>
          <a:stretch/>
        </p:blipFill>
        <p:spPr>
          <a:xfrm>
            <a:off x="323428" y="3787298"/>
            <a:ext cx="1802015" cy="97783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461AFCC-2F30-924C-8C7C-BB685D8FD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806" y="2609709"/>
            <a:ext cx="1584000" cy="10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00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943350" cy="3877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Zahnpflege im vollständigen Milchgebiss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Umstellung auf »Kinderzahnbürsten« 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Die Greifhand des Kindes kann die Bürste               im Faustgriff oder </a:t>
            </a:r>
            <a:r>
              <a:rPr lang="de-DE" dirty="0" err="1"/>
              <a:t>Pinzettengriff</a:t>
            </a:r>
            <a:r>
              <a:rPr lang="de-DE" dirty="0"/>
              <a:t> führen.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Das Kind will selber die Zähne putzen      (Autonomie-Phase).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Das Kind darf vor- bzw. nachputzen. </a:t>
            </a:r>
          </a:p>
          <a:p>
            <a:endParaRPr lang="de-DE" sz="160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9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Fingerling, Lernzahnbürste und Co.                  Welche Zahnbürste in welchem Alter?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451209C-43C7-7A47-99E0-BD7F978BE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00" y="1224000"/>
            <a:ext cx="2870200" cy="3390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77DCC4F-48CE-5442-A903-0F8B5EE770EF}"/>
              </a:ext>
            </a:extLst>
          </p:cNvPr>
          <p:cNvSpPr txBox="1"/>
          <p:nvPr/>
        </p:nvSpPr>
        <p:spPr>
          <a:xfrm rot="16200000">
            <a:off x="7563557" y="4154311"/>
            <a:ext cx="9144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Archiv ﻿LAGZ/BLZK</a:t>
            </a:r>
          </a:p>
        </p:txBody>
      </p:sp>
    </p:spTree>
    <p:extLst>
      <p:ext uri="{BB962C8B-B14F-4D97-AF65-F5344CB8AC3E}">
        <p14:creationId xmlns:p14="http://schemas.microsoft.com/office/powerpoint/2010/main" val="2124757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929</Words>
  <Application>Microsoft Macintosh PowerPoint</Application>
  <PresentationFormat>Bildschirmpräsentation (16:9)</PresentationFormat>
  <Paragraphs>164</Paragraphs>
  <Slides>19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Wingdings</vt:lpstr>
      <vt:lpstr>Office</vt:lpstr>
      <vt:lpstr>PowerPoint-Präsentation</vt:lpstr>
      <vt:lpstr>PowerPoint-Präsentation</vt:lpstr>
      <vt:lpstr>Themenschwerpunkte </vt:lpstr>
      <vt:lpstr>Fingerling, Lernzahnbürste und Co.                  Welche Zahnbürste in welchem Alter?  </vt:lpstr>
      <vt:lpstr>Fingerling, Lernzahnbürste und Co.                  Welche Zahnbürste in welchem Alter? </vt:lpstr>
      <vt:lpstr>Fingerling, Lernzahnbürste und Co.                  Welche Zahnbürste in welchem Alter? </vt:lpstr>
      <vt:lpstr>Fingerling, Lernzahnbürste und Co.                  Welche Zahnbürste in welchem Alter? </vt:lpstr>
      <vt:lpstr>Fingerling, Lernzahnbürste und Co.                  Welche Zahnbürste in welchem Alter? </vt:lpstr>
      <vt:lpstr>Fingerling, Lernzahnbürste und Co.                  Welche Zahnbürste in welchem Alter? </vt:lpstr>
      <vt:lpstr>PowerPoint-Präsentation</vt:lpstr>
      <vt:lpstr>Eltern putzen Kinderzähne sauber </vt:lpstr>
      <vt:lpstr>Eltern putzen Kinderzähne sauber –                       die KAI-PLUS Systematik</vt:lpstr>
      <vt:lpstr>Kann Zähneputzen weh tun? Manchmal lässt              sich mein Kind nur ungern die Zähne putzen</vt:lpstr>
      <vt:lpstr>Kann Zähneputzen weh tun? Manchmal lässt              sich mein Kind nur ungern die Zähne putzen</vt:lpstr>
      <vt:lpstr>Zahnseide –  im Kindermund schon ein Thema?</vt:lpstr>
      <vt:lpstr>Zahnseide –  im Kindermund schon ein Thema?</vt:lpstr>
      <vt:lpstr>Elektrische Zahnbürsten –  mehr als Spielerei? </vt:lpstr>
      <vt:lpstr>Haben Sie noch Fragen? </vt:lpstr>
      <vt:lpstr>Denken Sie daran …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info@pokorny-kreativ-welten.de</dc:creator>
  <cp:lastModifiedBy>info@pokorny-kreativ-welten.de</cp:lastModifiedBy>
  <cp:revision>259</cp:revision>
  <cp:lastPrinted>2022-01-21T13:00:01Z</cp:lastPrinted>
  <dcterms:created xsi:type="dcterms:W3CDTF">2020-03-10T11:05:04Z</dcterms:created>
  <dcterms:modified xsi:type="dcterms:W3CDTF">2022-03-30T07:54:57Z</dcterms:modified>
</cp:coreProperties>
</file>