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311" r:id="rId2"/>
    <p:sldId id="256" r:id="rId3"/>
    <p:sldId id="295" r:id="rId4"/>
    <p:sldId id="259" r:id="rId5"/>
    <p:sldId id="260" r:id="rId6"/>
    <p:sldId id="312" r:id="rId7"/>
    <p:sldId id="313" r:id="rId8"/>
    <p:sldId id="315" r:id="rId9"/>
    <p:sldId id="316" r:id="rId10"/>
    <p:sldId id="314" r:id="rId11"/>
    <p:sldId id="278" r:id="rId12"/>
    <p:sldId id="317" r:id="rId13"/>
    <p:sldId id="318" r:id="rId14"/>
    <p:sldId id="275" r:id="rId15"/>
    <p:sldId id="273" r:id="rId16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E1"/>
    <a:srgbClr val="FF7E79"/>
    <a:srgbClr val="FF6A25"/>
    <a:srgbClr val="E30019"/>
    <a:srgbClr val="FFFC00"/>
    <a:srgbClr val="FFED77"/>
    <a:srgbClr val="4E8F00"/>
    <a:srgbClr val="6EB121"/>
    <a:srgbClr val="DEF0FA"/>
    <a:srgbClr val="F3CB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34"/>
    <p:restoredTop sz="94623"/>
  </p:normalViewPr>
  <p:slideViewPr>
    <p:cSldViewPr snapToGrid="0" snapToObjects="1" showGuides="1">
      <p:cViewPr varScale="1">
        <p:scale>
          <a:sx n="84" d="100"/>
          <a:sy n="84" d="100"/>
        </p:scale>
        <p:origin x="90" y="756"/>
      </p:cViewPr>
      <p:guideLst>
        <p:guide orient="horz" pos="159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9" d="100"/>
          <a:sy n="159" d="100"/>
        </p:scale>
        <p:origin x="634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92B762B-9418-C942-B8E9-B5182A7FFB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0B3131D-AFC3-E14B-BA0A-6B9EE6F3E7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A94A-4E33-2243-86E3-652A4E05C521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0B90E9-9726-8F43-9519-C61E1BBB6A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504BC5-5AF6-814E-87A8-83301F5BAB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C3E97-EBD9-5048-82BC-5746F0B085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55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C9EB-CF08-0646-B81E-4A2B32A77DE6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0893-ED4B-CD43-846E-8460E3A289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6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494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967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C018B-5D7B-B946-A77F-523779ECDD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466995F4-1F38-BA4F-A251-FD11E904BC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979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6F6A653-75CB-4544-B431-B476D39129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8423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04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43CAEC3-236A-C34C-BDA4-265621ADFB75}"/>
              </a:ext>
            </a:extLst>
          </p:cNvPr>
          <p:cNvSpPr/>
          <p:nvPr userDrawn="1"/>
        </p:nvSpPr>
        <p:spPr>
          <a:xfrm>
            <a:off x="-1" y="1189891"/>
            <a:ext cx="5826369" cy="4026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590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6F9A005-CF0B-C247-B943-35E9E71A7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45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123402-6F89-7E4E-8ED1-0C3652550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A9C54D-5276-7D4B-B09E-8141FCF3B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DD04B-3D08-5847-8635-B0FA514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0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2B009C-89E8-354F-B2B4-90E46879C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D9ED9-24E5-FB42-8D26-0C8BA53E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178BA04-A164-F147-8CC3-2B0158D8FB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0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5A9A2-F3FA-1D48-B3AD-98978D518BB6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8F42-34A3-CD4A-898E-0ABBC66064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04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9" r:id="rId3"/>
    <p:sldLayoutId id="2147483663" r:id="rId4"/>
    <p:sldLayoutId id="2147483667" r:id="rId5"/>
    <p:sldLayoutId id="2147483666" r:id="rId6"/>
    <p:sldLayoutId id="2147483665" r:id="rId7"/>
    <p:sldLayoutId id="2147483662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C096E5D-9BE6-3F4C-B89D-B5B76BFD0FFB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5766288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Herzlich willkommen zum Vortrag über die Zahn- und Mundgesundheit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unserer Kinder von </a:t>
            </a:r>
            <a:r>
              <a:rPr lang="de-DE" sz="3000" b="1" spc="3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6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 Jahren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D398530-4AF7-284E-92E0-9B9BEA9A92C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8D30663-28B6-4D4F-8750-CA337FAC7672}"/>
              </a:ext>
            </a:extLst>
          </p:cNvPr>
          <p:cNvSpPr txBox="1"/>
          <p:nvPr/>
        </p:nvSpPr>
        <p:spPr>
          <a:xfrm>
            <a:off x="4209010" y="2934565"/>
            <a:ext cx="26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r>
              <a:rPr lang="de-DE" sz="1400" b="1" spc="5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Referen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t/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in:</a:t>
            </a:r>
          </a:p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Dr. Franziska Mustermann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B92DEE1-CF6C-ED4B-83FB-29B3520D52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34" t="2750" r="3930" b="14014"/>
          <a:stretch/>
        </p:blipFill>
        <p:spPr>
          <a:xfrm>
            <a:off x="720000" y="1940400"/>
            <a:ext cx="3089564" cy="3089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7284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10</a:t>
            </a:fld>
            <a:endParaRPr lang="de-DE" sz="900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brauchen Kinderzähne Fluorid?</a:t>
            </a:r>
            <a:br>
              <a:rPr lang="de-DE" dirty="0"/>
            </a:br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8400081" y="3252317"/>
            <a:ext cx="11833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C7875358-2587-EA44-B51D-DA1093B79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3830885" cy="3261397"/>
          </a:xfrm>
        </p:spPr>
        <p:txBody>
          <a:bodyPr>
            <a:normAutofit/>
          </a:bodyPr>
          <a:lstStyle/>
          <a:p>
            <a:r>
              <a:rPr lang="de-DE" dirty="0"/>
              <a:t>Zucker und Säure spielen eine             große Rolle.</a:t>
            </a:r>
          </a:p>
          <a:p>
            <a:r>
              <a:rPr lang="de-DE" dirty="0"/>
              <a:t>Kinder putzen nicht 100 % gründlich.</a:t>
            </a:r>
          </a:p>
          <a:p>
            <a:r>
              <a:rPr lang="de-DE" dirty="0"/>
              <a:t>der Schmelz der neu durchgebrochenen Zähne muss erst nachreifen.</a:t>
            </a:r>
          </a:p>
          <a:p>
            <a:r>
              <a:rPr lang="de-DE" dirty="0"/>
              <a:t>Kinder tragen oft Zahnspangen.</a:t>
            </a:r>
          </a:p>
          <a:p>
            <a:pPr>
              <a:spcBef>
                <a:spcPts val="1200"/>
              </a:spcBef>
            </a:pP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753393E-C1B4-8C41-8406-647B20511A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71"/>
          <a:stretch/>
        </p:blipFill>
        <p:spPr>
          <a:xfrm>
            <a:off x="4427984" y="1224484"/>
            <a:ext cx="4462250" cy="26437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4546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">
            <a:extLst>
              <a:ext uri="{FF2B5EF4-FFF2-40B4-BE49-F238E27FC236}">
                <a16:creationId xmlns:a16="http://schemas.microsoft.com/office/drawing/2014/main" id="{33C0769B-71C5-6244-8D94-492398E0C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428000" y="1368000"/>
            <a:ext cx="4208744" cy="3262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Fluoride – ein Schlüsselfaktor in der Kariesvorbeugung</a:t>
            </a:r>
          </a:p>
          <a:p>
            <a:pPr marL="0" lvl="1" indent="0">
              <a:lnSpc>
                <a:spcPct val="100000"/>
              </a:lnSpc>
              <a:spcBef>
                <a:spcPts val="750"/>
              </a:spcBef>
              <a:buNone/>
            </a:pPr>
            <a:r>
              <a:rPr lang="de-DE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Fluorid</a:t>
            </a:r>
            <a:r>
              <a:rPr lang="de-DE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</a:p>
          <a:p>
            <a:pPr marL="172800" lvl="1" indent="-172800">
              <a:spcBef>
                <a:spcPts val="750"/>
              </a:spcBef>
            </a:pPr>
            <a:r>
              <a:rPr lang="de-DE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bildet einen Schutzmantel um die Zähne</a:t>
            </a:r>
          </a:p>
          <a:p>
            <a:pPr marL="172800" lvl="1" indent="-172800">
              <a:spcBef>
                <a:spcPts val="750"/>
              </a:spcBef>
            </a:pPr>
            <a:r>
              <a:rPr lang="de-DE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stärkt den Zahnschmelz</a:t>
            </a:r>
          </a:p>
          <a:p>
            <a:pPr marL="172800" lvl="1" indent="-172800">
              <a:spcBef>
                <a:spcPts val="750"/>
              </a:spcBef>
            </a:pPr>
            <a:r>
              <a:rPr lang="de-DE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erhöht die Widerstandsfähigkeit                        gegen Säuren</a:t>
            </a:r>
          </a:p>
          <a:p>
            <a:pPr marL="172800" lvl="1" indent="-172800">
              <a:spcBef>
                <a:spcPts val="750"/>
              </a:spcBef>
            </a:pPr>
            <a:r>
              <a:rPr lang="de-DE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hemmt den Stoffwechsel der Bakterien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23E1393-8C93-714C-BC53-A84649B28395}"/>
              </a:ext>
            </a:extLst>
          </p:cNvPr>
          <p:cNvSpPr txBox="1"/>
          <p:nvPr/>
        </p:nvSpPr>
        <p:spPr>
          <a:xfrm>
            <a:off x="5978522" y="403213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35361B3-B26D-4F44-8FD7-17AF842F7D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0" t="1" r="8656" b="1237"/>
          <a:stretch/>
        </p:blipFill>
        <p:spPr>
          <a:xfrm>
            <a:off x="-69317" y="0"/>
            <a:ext cx="3369364" cy="519039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-477675" y="4224912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  <p:sp>
        <p:nvSpPr>
          <p:cNvPr id="20" name="Pfeil: nach rechts 22">
            <a:extLst>
              <a:ext uri="{FF2B5EF4-FFF2-40B4-BE49-F238E27FC236}">
                <a16:creationId xmlns:a16="http://schemas.microsoft.com/office/drawing/2014/main" id="{0CD4E6C0-E732-EC40-9EB0-B79E72C7DE66}"/>
              </a:ext>
            </a:extLst>
          </p:cNvPr>
          <p:cNvSpPr/>
          <p:nvPr/>
        </p:nvSpPr>
        <p:spPr>
          <a:xfrm rot="5400000">
            <a:off x="1569997" y="2547444"/>
            <a:ext cx="828032" cy="386415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2A65B12-1A49-2047-82DE-D3EA9D3B2EDD}"/>
              </a:ext>
            </a:extLst>
          </p:cNvPr>
          <p:cNvSpPr/>
          <p:nvPr/>
        </p:nvSpPr>
        <p:spPr>
          <a:xfrm>
            <a:off x="2593999" y="273843"/>
            <a:ext cx="1443769" cy="537039"/>
          </a:xfrm>
          <a:prstGeom prst="rect">
            <a:avLst/>
          </a:prstGeom>
          <a:solidFill>
            <a:srgbClr val="DEEFF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6641E4A6-429E-F440-8D54-F6003D712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476" y="273844"/>
            <a:ext cx="6782409" cy="892969"/>
          </a:xfrm>
        </p:spPr>
        <p:txBody>
          <a:bodyPr>
            <a:noAutofit/>
          </a:bodyPr>
          <a:lstStyle/>
          <a:p>
            <a:br>
              <a:rPr lang="de-DE" sz="2700" dirty="0"/>
            </a:br>
            <a:r>
              <a:rPr lang="de-DE" sz="2700" dirty="0">
                <a:solidFill>
                  <a:srgbClr val="009DE1"/>
                </a:solidFill>
              </a:rPr>
              <a:t>Wie wirkt Fluorid auf den Zahnschmelz?</a:t>
            </a:r>
            <a:br>
              <a:rPr lang="de-DE" sz="2700" dirty="0">
                <a:solidFill>
                  <a:srgbClr val="009DE1"/>
                </a:solidFill>
              </a:rPr>
            </a:br>
            <a:br>
              <a:rPr lang="de-DE" sz="2700" dirty="0">
                <a:solidFill>
                  <a:srgbClr val="009DE1"/>
                </a:solidFill>
              </a:rPr>
            </a:br>
            <a:endParaRPr lang="de-DE" sz="2700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DBB813-402A-0641-A487-C4D059914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4881" y="2030370"/>
            <a:ext cx="1522800" cy="18747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0D2F214-76E0-5E40-970F-F3C080529AE4}"/>
              </a:ext>
            </a:extLst>
          </p:cNvPr>
          <p:cNvSpPr txBox="1"/>
          <p:nvPr/>
        </p:nvSpPr>
        <p:spPr>
          <a:xfrm>
            <a:off x="2840308" y="2742862"/>
            <a:ext cx="1424804" cy="1341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lnSpc>
                <a:spcPts val="1500"/>
              </a:lnSpc>
            </a:pPr>
            <a:r>
              <a:rPr lang="de-DE" sz="1300" b="1" dirty="0">
                <a:solidFill>
                  <a:prstClr val="white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 Der          Eierversuch verdeutlicht die Wirkung des Fluorids</a:t>
            </a:r>
          </a:p>
          <a:p>
            <a:pPr algn="ctr" defTabSz="914377"/>
            <a:endParaRPr lang="de-DE" sz="1867" b="1" dirty="0">
              <a:solidFill>
                <a:prstClr val="white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711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8">
            <a:extLst>
              <a:ext uri="{FF2B5EF4-FFF2-40B4-BE49-F238E27FC236}">
                <a16:creationId xmlns:a16="http://schemas.microsoft.com/office/drawing/2014/main" id="{F48EFC45-72E5-6242-9C33-EEBD3795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Nebenwirkung von Fluoriden –           alles eine Frage der Dosierung</a:t>
            </a:r>
            <a:br>
              <a:rPr lang="de-DE" dirty="0"/>
            </a:br>
            <a:endParaRPr lang="de-DE" dirty="0"/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F42F966F-910B-B543-ACBD-9F81DA720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54450" cy="101178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dirty="0"/>
              <a:t>Die Ursache einer Fluorose ist eine Fluoridüberdosierung im Kleinstkindesalter während der Phase der Zahnentwicklung.</a:t>
            </a:r>
            <a:br>
              <a:rPr lang="de-DE" dirty="0"/>
            </a:b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CA34387-07C4-0341-B3C5-8F7A6E975B9D}"/>
              </a:ext>
            </a:extLst>
          </p:cNvPr>
          <p:cNvSpPr txBox="1"/>
          <p:nvPr/>
        </p:nvSpPr>
        <p:spPr>
          <a:xfrm rot="16200000">
            <a:off x="7965457" y="2942373"/>
            <a:ext cx="17593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  <a:endParaRPr lang="de-DE" dirty="0"/>
          </a:p>
        </p:txBody>
      </p:sp>
      <p:sp>
        <p:nvSpPr>
          <p:cNvPr id="8" name="Kreis 7">
            <a:extLst>
              <a:ext uri="{FF2B5EF4-FFF2-40B4-BE49-F238E27FC236}">
                <a16:creationId xmlns:a16="http://schemas.microsoft.com/office/drawing/2014/main" id="{F52358BF-F77A-4B4C-9A48-BE3753C2C01E}"/>
              </a:ext>
            </a:extLst>
          </p:cNvPr>
          <p:cNvSpPr/>
          <p:nvPr/>
        </p:nvSpPr>
        <p:spPr>
          <a:xfrm rot="20983036">
            <a:off x="6821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9" name="Picture 11" descr="02">
            <a:extLst>
              <a:ext uri="{FF2B5EF4-FFF2-40B4-BE49-F238E27FC236}">
                <a16:creationId xmlns:a16="http://schemas.microsoft.com/office/drawing/2014/main" id="{B07D9C76-C953-6640-A8CC-2327D363FB1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12311" r="8772" b="22934"/>
          <a:stretch>
            <a:fillRect/>
          </a:stretch>
        </p:blipFill>
        <p:spPr bwMode="auto">
          <a:xfrm>
            <a:off x="4572000" y="1752452"/>
            <a:ext cx="4175999" cy="2088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2F88AF85-3798-C24D-9E67-D41C4C339143}"/>
              </a:ext>
            </a:extLst>
          </p:cNvPr>
          <p:cNvSpPr txBox="1">
            <a:spLocks/>
          </p:cNvSpPr>
          <p:nvPr/>
        </p:nvSpPr>
        <p:spPr>
          <a:xfrm>
            <a:off x="607512" y="4640893"/>
            <a:ext cx="3506372" cy="701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de-DE" sz="1300" dirty="0"/>
              <a:t>Schwere Form der Fluorose		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8705D81-E525-6E41-B3A6-9E0447338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38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193" y="2379191"/>
            <a:ext cx="3376692" cy="22520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A6104F62-2280-914E-AF45-B5E27B9B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13" name="Inhaltsplatzhalter 9">
            <a:extLst>
              <a:ext uri="{FF2B5EF4-FFF2-40B4-BE49-F238E27FC236}">
                <a16:creationId xmlns:a16="http://schemas.microsoft.com/office/drawing/2014/main" id="{D0B2579F-AE16-434F-95BC-1B8830EC02BF}"/>
              </a:ext>
            </a:extLst>
          </p:cNvPr>
          <p:cNvSpPr txBox="1">
            <a:spLocks/>
          </p:cNvSpPr>
          <p:nvPr/>
        </p:nvSpPr>
        <p:spPr>
          <a:xfrm>
            <a:off x="4503107" y="3858017"/>
            <a:ext cx="3026944" cy="705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de-DE" sz="1300" dirty="0"/>
              <a:t>Leichte Form der Fluorose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53187BF0-451C-2746-A5D1-4AD13DDF773C}"/>
              </a:ext>
            </a:extLst>
          </p:cNvPr>
          <p:cNvGrpSpPr/>
          <p:nvPr/>
        </p:nvGrpSpPr>
        <p:grpSpPr>
          <a:xfrm>
            <a:off x="6768000" y="82478"/>
            <a:ext cx="1534184" cy="1874035"/>
            <a:chOff x="6719711" y="71189"/>
            <a:chExt cx="1534184" cy="1874035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EEE19E16-D8F0-3647-BEB8-3F6D7BAFB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DF4EC3CD-FE78-BF42-8609-D326C9B91F82}"/>
                </a:ext>
              </a:extLst>
            </p:cNvPr>
            <p:cNvSpPr txBox="1"/>
            <p:nvPr/>
          </p:nvSpPr>
          <p:spPr>
            <a:xfrm>
              <a:off x="6830977" y="913125"/>
              <a:ext cx="1422918" cy="6694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         Auf die Dosierung kommt es an!</a:t>
              </a:r>
              <a:endParaRPr lang="de-DE" sz="138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4903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8">
            <a:extLst>
              <a:ext uri="{FF2B5EF4-FFF2-40B4-BE49-F238E27FC236}">
                <a16:creationId xmlns:a16="http://schemas.microsoft.com/office/drawing/2014/main" id="{F48EFC45-72E5-6242-9C33-EEBD3795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884885" cy="892969"/>
          </a:xfrm>
        </p:spPr>
        <p:txBody>
          <a:bodyPr>
            <a:noAutofit/>
          </a:bodyPr>
          <a:lstStyle/>
          <a:p>
            <a:r>
              <a:rPr lang="de-DE" dirty="0"/>
              <a:t>Empfehlungen für die Fluoridanwendung zur Zahnschmelzhärtung</a:t>
            </a:r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F42F966F-910B-B543-ACBD-9F81DA720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4369235" cy="3277937"/>
          </a:xfrm>
        </p:spPr>
        <p:txBody>
          <a:bodyPr>
            <a:noAutofit/>
          </a:bodyPr>
          <a:lstStyle/>
          <a:p>
            <a:r>
              <a:rPr lang="de-DE" dirty="0"/>
              <a:t>2-3 x tägliches Putzen mit fluoridhaltiger   Junior</a:t>
            </a:r>
            <a:r>
              <a:rPr lang="de-DE" spc="150" dirty="0"/>
              <a:t>-/</a:t>
            </a:r>
            <a:r>
              <a:rPr lang="de-DE" dirty="0"/>
              <a:t>Erwachsenen-Zahnpasta </a:t>
            </a:r>
          </a:p>
          <a:p>
            <a:r>
              <a:rPr lang="de-DE" dirty="0"/>
              <a:t>Fluoridierte Mundspülungen als Ergänzung  zum täglichen Zähneputzen</a:t>
            </a:r>
          </a:p>
          <a:p>
            <a:r>
              <a:rPr lang="de-DE" dirty="0"/>
              <a:t>Wöchentliche Anwendung eines höher dosierten Fluoridpräparates (z.B. </a:t>
            </a:r>
            <a:r>
              <a:rPr lang="de-DE" dirty="0" err="1"/>
              <a:t>elmex</a:t>
            </a:r>
            <a:r>
              <a:rPr lang="de-DE" sz="1600" baseline="30000" dirty="0"/>
              <a:t>®</a:t>
            </a:r>
            <a:r>
              <a:rPr lang="de-DE" dirty="0"/>
              <a:t> </a:t>
            </a:r>
            <a:r>
              <a:rPr lang="de-DE" dirty="0" err="1"/>
              <a:t>gelée</a:t>
            </a:r>
            <a:r>
              <a:rPr lang="de-DE" dirty="0"/>
              <a:t>)</a:t>
            </a:r>
          </a:p>
          <a:p>
            <a:r>
              <a:rPr lang="de-DE" dirty="0"/>
              <a:t>2 x im Jahr lokale Fluoridierung in der Zahnarztpraxis </a:t>
            </a:r>
          </a:p>
          <a:p>
            <a:r>
              <a:rPr lang="de-DE" dirty="0"/>
              <a:t>Bei Kariesrisikokindern, z.B. mit Kreidezähnen, sogar 4 x im Jahr!</a:t>
            </a:r>
          </a:p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CA34387-07C4-0341-B3C5-8F7A6E975B9D}"/>
              </a:ext>
            </a:extLst>
          </p:cNvPr>
          <p:cNvSpPr txBox="1"/>
          <p:nvPr/>
        </p:nvSpPr>
        <p:spPr>
          <a:xfrm rot="16200000">
            <a:off x="7617860" y="3289970"/>
            <a:ext cx="245454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  <a:endParaRPr lang="de-DE" dirty="0"/>
          </a:p>
        </p:txBody>
      </p:sp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A6104F62-2280-914E-AF45-B5E27B9B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FC4C449-3596-7C4B-9BB7-5653A95C6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289" y="2446490"/>
            <a:ext cx="1865708" cy="2107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F812F92A-98D0-D140-8E05-7F347874F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8330">
            <a:off x="6405959" y="749211"/>
            <a:ext cx="1889324" cy="2107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5267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Haben Sie noch Fragen?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C96C6F-60FF-0C43-B5C4-30DBAFC8A10C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14</a:t>
            </a:fld>
            <a:endParaRPr lang="de-DE" sz="900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F8B05B43-C22F-DC4E-8A4C-7D853CBEBED2}"/>
              </a:ext>
            </a:extLst>
          </p:cNvPr>
          <p:cNvSpPr/>
          <p:nvPr/>
        </p:nvSpPr>
        <p:spPr>
          <a:xfrm>
            <a:off x="2821252" y="2571750"/>
            <a:ext cx="1376609" cy="1410115"/>
          </a:xfrm>
          <a:prstGeom prst="roundRect">
            <a:avLst/>
          </a:prstGeom>
          <a:solidFill>
            <a:schemeClr val="bg1"/>
          </a:solidFill>
          <a:ln w="508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1A6AA3B9-A586-424C-9718-0AE816270FFB}"/>
              </a:ext>
            </a:extLst>
          </p:cNvPr>
          <p:cNvSpPr/>
          <p:nvPr/>
        </p:nvSpPr>
        <p:spPr>
          <a:xfrm>
            <a:off x="2821252" y="2572512"/>
            <a:ext cx="1376609" cy="1410115"/>
          </a:xfrm>
          <a:prstGeom prst="roundRect">
            <a:avLst/>
          </a:prstGeom>
          <a:noFill/>
          <a:ln w="31750">
            <a:solidFill>
              <a:srgbClr val="009DE1"/>
            </a:solidFill>
          </a:ln>
          <a:effectLst>
            <a:reflection blurRad="6350" stA="810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9F296A8-0BDD-364E-A468-BBF82AC88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296" y="2136702"/>
            <a:ext cx="1506980" cy="186156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170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0D0018E-F7B3-744D-BD58-1BE9FCA310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93"/>
          <a:stretch/>
        </p:blipFill>
        <p:spPr>
          <a:xfrm>
            <a:off x="4764083" y="1230186"/>
            <a:ext cx="3947240" cy="3247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Denken Sie daran …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F2C0E5-3960-7445-9513-92280ED23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2" y="1369219"/>
            <a:ext cx="3718416" cy="289798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Fluoride – nachweislich wirksamer Schutz gegen Karies  </a:t>
            </a:r>
          </a:p>
          <a:p>
            <a:pPr lvl="0"/>
            <a:r>
              <a:rPr lang="de-DE" dirty="0"/>
              <a:t>Juniorpasten haben den gleichen Fluoridgehalt wie Zahnpasten für Erwachsene.</a:t>
            </a:r>
          </a:p>
          <a:p>
            <a:r>
              <a:rPr lang="de-DE" dirty="0"/>
              <a:t>Fluorid – der Schmelzverstärker</a:t>
            </a:r>
          </a:p>
          <a:p>
            <a:r>
              <a:rPr lang="de-DE" dirty="0"/>
              <a:t>Die bleibenden Zähne brauchen ein Leben lang Fluorid.</a:t>
            </a:r>
          </a:p>
          <a:p>
            <a:pPr marL="0" indent="0">
              <a:spcBef>
                <a:spcPts val="1400"/>
              </a:spcBef>
              <a:buNone/>
            </a:pPr>
            <a:endParaRPr lang="de-DE" b="1" dirty="0">
              <a:solidFill>
                <a:srgbClr val="00B0F0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CF809C9-CD83-E34E-B42B-CAABFE26A6D8}"/>
              </a:ext>
            </a:extLst>
          </p:cNvPr>
          <p:cNvSpPr txBox="1"/>
          <p:nvPr/>
        </p:nvSpPr>
        <p:spPr>
          <a:xfrm rot="16200000">
            <a:off x="7160178" y="2718380"/>
            <a:ext cx="3380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pressmaster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/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Freepik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146E308-EC8A-5244-8669-393058E678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823" b="100000" l="92200" r="100000"/>
                    </a14:imgEffect>
                  </a14:imgLayer>
                </a14:imgProps>
              </a:ext>
            </a:extLst>
          </a:blip>
          <a:srcRect l="92192" t="90837"/>
          <a:stretch/>
        </p:blipFill>
        <p:spPr>
          <a:xfrm>
            <a:off x="8430016" y="4672208"/>
            <a:ext cx="713984" cy="471292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C494FA-5697-594E-A396-04AA752F2E9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15</a:t>
            </a:fld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296575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C57C0-97FF-464E-B4BC-6CF9837ADDE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</a:t>
            </a:fld>
            <a:endParaRPr lang="de-DE" sz="900" dirty="0"/>
          </a:p>
        </p:txBody>
      </p:sp>
      <p:sp>
        <p:nvSpPr>
          <p:cNvPr id="12" name="Titel 3">
            <a:extLst>
              <a:ext uri="{FF2B5EF4-FFF2-40B4-BE49-F238E27FC236}">
                <a16:creationId xmlns:a16="http://schemas.microsoft.com/office/drawing/2014/main" id="{21F823F2-A787-AB4A-BBCF-CCDA0005947B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Fluoride –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3. Säule der Prophylaxe</a:t>
            </a:r>
          </a:p>
        </p:txBody>
      </p:sp>
    </p:spTree>
    <p:extLst>
      <p:ext uri="{BB962C8B-B14F-4D97-AF65-F5344CB8AC3E}">
        <p14:creationId xmlns:p14="http://schemas.microsoft.com/office/powerpoint/2010/main" val="3439394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C57C0-97FF-464E-B4BC-6CF9837ADDE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3</a:t>
            </a:fld>
            <a:endParaRPr lang="de-DE" sz="900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EFF95AC1-99F2-664C-9770-B9D5BD92C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br>
              <a:rPr lang="de-DE" sz="2700" dirty="0"/>
            </a:br>
            <a:r>
              <a:rPr lang="de-DE" sz="2700" dirty="0"/>
              <a:t>Fluoride </a:t>
            </a:r>
            <a:r>
              <a:rPr lang="de-DE" dirty="0"/>
              <a:t>– </a:t>
            </a:r>
            <a:br>
              <a:rPr lang="de-DE" dirty="0"/>
            </a:br>
            <a:r>
              <a:rPr lang="de-DE" dirty="0"/>
              <a:t>nachweislich wirksamer Schutz gegen Karies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BA0486AF-CFDA-CD42-9849-C952640652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6194182" cy="4302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Fluoride – ein Schlüsselfaktor in der Kariesvorbeugung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185A86A-6C53-054C-8641-1A819EC4DF8B}"/>
              </a:ext>
            </a:extLst>
          </p:cNvPr>
          <p:cNvSpPr txBox="1"/>
          <p:nvPr/>
        </p:nvSpPr>
        <p:spPr>
          <a:xfrm rot="16200000">
            <a:off x="6130931" y="2610713"/>
            <a:ext cx="247277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Vierling, LAGZ Bayern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8DE1B7A-8086-1847-AC6E-B9203314D2FF}"/>
              </a:ext>
            </a:extLst>
          </p:cNvPr>
          <p:cNvSpPr txBox="1"/>
          <p:nvPr/>
        </p:nvSpPr>
        <p:spPr>
          <a:xfrm>
            <a:off x="4837279" y="3880895"/>
            <a:ext cx="198405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Kariös zerstörte Frontzähne bei einem 13-Jährigen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7F3ABF0-ACBA-3D4C-B9EB-031F10409391}"/>
              </a:ext>
            </a:extLst>
          </p:cNvPr>
          <p:cNvSpPr txBox="1"/>
          <p:nvPr/>
        </p:nvSpPr>
        <p:spPr>
          <a:xfrm>
            <a:off x="611850" y="3880895"/>
            <a:ext cx="30956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Gesundes bleibendes Gebiss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D024DC4-CA40-D740-92FA-8A44373C59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42" t="313" r="6395" b="-313"/>
          <a:stretch/>
        </p:blipFill>
        <p:spPr>
          <a:xfrm>
            <a:off x="4332545" y="1826244"/>
            <a:ext cx="2919948" cy="20152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5930C83-721F-DA44-A106-20E2BAB81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22" y="1826244"/>
            <a:ext cx="3010279" cy="2015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3628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15962C-9643-8D46-A62B-A6E8E9EC19B9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4</a:t>
            </a:fld>
            <a:endParaRPr lang="de-DE" sz="90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B2661D1-FA3E-EE49-A176-774B7435B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" r="10077"/>
          <a:stretch/>
        </p:blipFill>
        <p:spPr>
          <a:xfrm>
            <a:off x="4968000" y="1225062"/>
            <a:ext cx="4176000" cy="31642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391D69E5-FB96-E24E-BB62-807C6270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/>
          <a:p>
            <a:r>
              <a:rPr lang="de-DE" sz="2700" dirty="0"/>
              <a:t>Themenschwerpunkte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FD9EF88-8F4F-F64F-857E-6E3017A48577}"/>
              </a:ext>
            </a:extLst>
          </p:cNvPr>
          <p:cNvSpPr txBox="1"/>
          <p:nvPr/>
        </p:nvSpPr>
        <p:spPr>
          <a:xfrm rot="16200000">
            <a:off x="7910891" y="3212482"/>
            <a:ext cx="214750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Fotolia.com</a:t>
            </a:r>
            <a:endParaRPr lang="de-DE" sz="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6" name="Inhaltsplatzhalter 12">
            <a:extLst>
              <a:ext uri="{FF2B5EF4-FFF2-40B4-BE49-F238E27FC236}">
                <a16:creationId xmlns:a16="http://schemas.microsoft.com/office/drawing/2014/main" id="{B50CC5A0-D556-3E4E-88CB-423E71CA4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350446" cy="3263504"/>
          </a:xfrm>
        </p:spPr>
        <p:txBody>
          <a:bodyPr>
            <a:normAutofit/>
          </a:bodyPr>
          <a:lstStyle/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Wo stecken die Fluoride drin?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Warum brauchen Kinderzähne Fluorid?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Wie wirkt Fluorid auf den Zahnschmelz?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Nebenwirkung von Fluoriden –                        alles</a:t>
            </a:r>
            <a:r>
              <a:rPr lang="de-DE" dirty="0"/>
              <a:t> </a:t>
            </a:r>
            <a:r>
              <a:rPr lang="de-DE" b="1" dirty="0">
                <a:solidFill>
                  <a:srgbClr val="009DE1"/>
                </a:solidFill>
              </a:rPr>
              <a:t>eine Frage der Dosierung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Empfehlungen für die Fluoridanwendung zur Zahnschmelzhärtung</a:t>
            </a:r>
            <a:endParaRPr lang="de-DE" dirty="0"/>
          </a:p>
          <a:p>
            <a:pPr marL="0" indent="0">
              <a:buNone/>
            </a:pPr>
            <a:endParaRPr lang="de-DE" sz="1800" b="1" dirty="0">
              <a:solidFill>
                <a:srgbClr val="009DE1"/>
              </a:solidFill>
            </a:endParaRPr>
          </a:p>
          <a:p>
            <a:endParaRPr lang="de-DE" sz="1800" dirty="0">
              <a:solidFill>
                <a:srgbClr val="009D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18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Inhaltsplatzhalter 9">
            <a:extLst>
              <a:ext uri="{FF2B5EF4-FFF2-40B4-BE49-F238E27FC236}">
                <a16:creationId xmlns:a16="http://schemas.microsoft.com/office/drawing/2014/main" id="{6C1C7466-C93E-4242-A7EF-87B460920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482612" cy="3654120"/>
          </a:xfrm>
        </p:spPr>
        <p:txBody>
          <a:bodyPr>
            <a:normAutofit/>
          </a:bodyPr>
          <a:lstStyle/>
          <a:p>
            <a:r>
              <a:rPr lang="de-DE" dirty="0"/>
              <a:t>Trinkwasser                                                               (Der Fluoridgehalt beim Trinkwasser in Deutschland beträgt meist 0,3 mg/l,                        mit regionalen Ausnahmen)</a:t>
            </a:r>
          </a:p>
          <a:p>
            <a:pPr marL="171450" lvl="3">
              <a:spcBef>
                <a:spcPts val="75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Mineralwasser                                  (unterschiedliche Fluoridkonzentrationen)</a:t>
            </a:r>
          </a:p>
          <a:p>
            <a:pPr marL="171450" lvl="3">
              <a:spcBef>
                <a:spcPts val="75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fluoridiertes Speisesalz</a:t>
            </a:r>
          </a:p>
          <a:p>
            <a:pPr marL="171450" lvl="3">
              <a:spcBef>
                <a:spcPts val="75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schwarzer und grüner Tee</a:t>
            </a:r>
          </a:p>
          <a:p>
            <a:pPr marL="171450" lvl="3">
              <a:spcBef>
                <a:spcPts val="75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Vollkornprodukte</a:t>
            </a:r>
          </a:p>
          <a:p>
            <a:pPr marL="171450" lvl="3">
              <a:spcBef>
                <a:spcPts val="75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Seefische</a:t>
            </a:r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5</a:t>
            </a:fld>
            <a:endParaRPr lang="de-DE" sz="900" dirty="0"/>
          </a:p>
        </p:txBody>
      </p:sp>
      <p:sp>
        <p:nvSpPr>
          <p:cNvPr id="8" name="Kreis 7">
            <a:extLst>
              <a:ext uri="{FF2B5EF4-FFF2-40B4-BE49-F238E27FC236}">
                <a16:creationId xmlns:a16="http://schemas.microsoft.com/office/drawing/2014/main" id="{8F83E785-13BE-6344-815B-F20F29118528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84743FC-81BB-674A-8D8F-8D044CDF1EC6}"/>
              </a:ext>
            </a:extLst>
          </p:cNvPr>
          <p:cNvGrpSpPr/>
          <p:nvPr/>
        </p:nvGrpSpPr>
        <p:grpSpPr>
          <a:xfrm>
            <a:off x="6731000" y="82478"/>
            <a:ext cx="1543756" cy="1874035"/>
            <a:chOff x="6719711" y="71189"/>
            <a:chExt cx="1543756" cy="1874035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7E397904-D316-F544-A34F-E6273BAE5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ACD438CB-5722-034B-874D-FAB0F32AEDD0}"/>
                </a:ext>
              </a:extLst>
            </p:cNvPr>
            <p:cNvSpPr txBox="1"/>
            <p:nvPr/>
          </p:nvSpPr>
          <p:spPr>
            <a:xfrm>
              <a:off x="6829778" y="1029413"/>
              <a:ext cx="14336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Wissenswert</a:t>
              </a:r>
            </a:p>
          </p:txBody>
        </p:sp>
      </p:grpSp>
      <p:pic>
        <p:nvPicPr>
          <p:cNvPr id="24" name="Grafik 23">
            <a:extLst>
              <a:ext uri="{FF2B5EF4-FFF2-40B4-BE49-F238E27FC236}">
                <a16:creationId xmlns:a16="http://schemas.microsoft.com/office/drawing/2014/main" id="{5365785A-3615-B847-8E12-3A5B98EF0B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20" t="7093" r="23352"/>
          <a:stretch/>
        </p:blipFill>
        <p:spPr>
          <a:xfrm>
            <a:off x="6283502" y="2110827"/>
            <a:ext cx="1217377" cy="1375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375A9088-D153-7C4A-9349-85D4E5A2CE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84" t="5455" r="1071" b="4159"/>
          <a:stretch/>
        </p:blipFill>
        <p:spPr>
          <a:xfrm>
            <a:off x="4627255" y="2754908"/>
            <a:ext cx="1278421" cy="1881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5C942B45-FE9D-3B42-BCDF-17AB05043038}"/>
              </a:ext>
            </a:extLst>
          </p:cNvPr>
          <p:cNvCxnSpPr>
            <a:cxnSpLocks/>
          </p:cNvCxnSpPr>
          <p:nvPr/>
        </p:nvCxnSpPr>
        <p:spPr>
          <a:xfrm>
            <a:off x="5732584" y="3944824"/>
            <a:ext cx="504093" cy="0"/>
          </a:xfrm>
          <a:prstGeom prst="straightConnector1">
            <a:avLst/>
          </a:prstGeom>
          <a:ln w="76200">
            <a:solidFill>
              <a:srgbClr val="009DE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Grafik 28">
            <a:extLst>
              <a:ext uri="{FF2B5EF4-FFF2-40B4-BE49-F238E27FC236}">
                <a16:creationId xmlns:a16="http://schemas.microsoft.com/office/drawing/2014/main" id="{62D4EC42-ED10-6A4B-83A0-041A1D7F49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12" t="16472" r="7310" b="11723"/>
          <a:stretch/>
        </p:blipFill>
        <p:spPr>
          <a:xfrm>
            <a:off x="4612331" y="923093"/>
            <a:ext cx="1265576" cy="16141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stecken die Fluoride drin?</a:t>
            </a:r>
            <a:br>
              <a:rPr lang="de-DE" dirty="0"/>
            </a:b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CD79ECC-2F3A-E04C-9280-55092CA3FC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2" r="3018" b="3679"/>
          <a:stretch/>
        </p:blipFill>
        <p:spPr>
          <a:xfrm>
            <a:off x="6283502" y="3603816"/>
            <a:ext cx="981945" cy="1032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FB7AB5C0-088F-F246-B4DA-602972666D9E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208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6</a:t>
            </a:fld>
            <a:endParaRPr lang="de-DE" sz="900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stecken die Fluoride drin?</a:t>
            </a:r>
            <a:br>
              <a:rPr lang="de-DE" dirty="0"/>
            </a:br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C7875358-2587-EA44-B51D-DA1093B79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4670181" cy="3261397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Kinderzahnpasten enthalten </a:t>
            </a:r>
            <a:r>
              <a:rPr lang="de-DE" b="1" dirty="0"/>
              <a:t>1.000</a:t>
            </a:r>
            <a:r>
              <a:rPr lang="de-DE" dirty="0"/>
              <a:t> ppm Fluorid</a:t>
            </a:r>
          </a:p>
          <a:p>
            <a:pPr>
              <a:spcBef>
                <a:spcPts val="1200"/>
              </a:spcBef>
            </a:pPr>
            <a:r>
              <a:rPr lang="de-DE" dirty="0"/>
              <a:t>Empfohlen ab dem ersten Milchzahn                           bis zum 6. Lebensjahr</a:t>
            </a:r>
          </a:p>
          <a:p>
            <a:pPr>
              <a:spcBef>
                <a:spcPts val="1200"/>
              </a:spcBef>
            </a:pPr>
            <a:r>
              <a:rPr lang="de-DE" dirty="0"/>
              <a:t>Sorgfältige Fluoridanamnese                                     beim Zahnarzt notwendig</a:t>
            </a:r>
          </a:p>
          <a:p>
            <a:pPr>
              <a:spcBef>
                <a:spcPts val="1200"/>
              </a:spcBef>
            </a:pPr>
            <a:r>
              <a:rPr lang="de-DE" dirty="0"/>
              <a:t>Genaue Dosierung beachten   (Reiskorn/Erbsengröße)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04E106AB-EAF6-0947-89B5-DEC6DD5DA1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8" t="18342" r="5430" b="9627"/>
          <a:stretch/>
        </p:blipFill>
        <p:spPr>
          <a:xfrm>
            <a:off x="4231057" y="2064769"/>
            <a:ext cx="4534550" cy="244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Kreis 24">
            <a:extLst>
              <a:ext uri="{FF2B5EF4-FFF2-40B4-BE49-F238E27FC236}">
                <a16:creationId xmlns:a16="http://schemas.microsoft.com/office/drawing/2014/main" id="{538C011B-8876-684A-B40E-C2855065A201}"/>
              </a:ext>
            </a:extLst>
          </p:cNvPr>
          <p:cNvSpPr/>
          <p:nvPr/>
        </p:nvSpPr>
        <p:spPr>
          <a:xfrm rot="20983036">
            <a:off x="6696124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97FB4689-443A-5040-AA7E-17F5B64B7CED}"/>
              </a:ext>
            </a:extLst>
          </p:cNvPr>
          <p:cNvGrpSpPr/>
          <p:nvPr/>
        </p:nvGrpSpPr>
        <p:grpSpPr>
          <a:xfrm>
            <a:off x="6642502" y="82478"/>
            <a:ext cx="1543756" cy="1874035"/>
            <a:chOff x="6719711" y="71189"/>
            <a:chExt cx="1543756" cy="1874035"/>
          </a:xfrm>
        </p:grpSpPr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D711A341-18E5-304E-ABF5-42A146A9A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11308B04-B000-3747-98EA-FBA4EC60B9B7}"/>
                </a:ext>
              </a:extLst>
            </p:cNvPr>
            <p:cNvSpPr txBox="1"/>
            <p:nvPr/>
          </p:nvSpPr>
          <p:spPr>
            <a:xfrm>
              <a:off x="6829778" y="973303"/>
              <a:ext cx="14336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Genaue Dosierung beachten!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5589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7</a:t>
            </a:fld>
            <a:endParaRPr lang="de-DE" sz="900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stecken die Fluoride drin?</a:t>
            </a:r>
            <a:br>
              <a:rPr lang="de-DE" dirty="0"/>
            </a:br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8076356" y="2119845"/>
            <a:ext cx="136635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sp>
        <p:nvSpPr>
          <p:cNvPr id="13" name="Inhaltsplatzhalter 9">
            <a:extLst>
              <a:ext uri="{FF2B5EF4-FFF2-40B4-BE49-F238E27FC236}">
                <a16:creationId xmlns:a16="http://schemas.microsoft.com/office/drawing/2014/main" id="{41FCCDA2-0DB0-1C4A-A28F-C0669CA9E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69218"/>
            <a:ext cx="2734588" cy="3472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Juniorzahnpasten enthalten                1.000 – 1.450 ppm Fluorid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/>
              <a:t>(gleicher Fluoridgehalt wie bei Zahnpasten für Erwachsene)</a:t>
            </a:r>
          </a:p>
          <a:p>
            <a:pPr>
              <a:spcBef>
                <a:spcPts val="1950"/>
              </a:spcBef>
            </a:pPr>
            <a:r>
              <a:rPr lang="de-DE" dirty="0"/>
              <a:t>Kindgerechter, milder Geschmack</a:t>
            </a:r>
          </a:p>
          <a:p>
            <a:r>
              <a:rPr lang="de-DE" dirty="0"/>
              <a:t>Empfohlen für                      das Alter 6-13 Jahre</a:t>
            </a:r>
          </a:p>
          <a:p>
            <a:r>
              <a:rPr lang="de-DE" b="1" dirty="0"/>
              <a:t>Zahnputz</a:t>
            </a:r>
            <a:r>
              <a:rPr lang="de-DE" dirty="0"/>
              <a:t>tabletten mit        Fluorid als plastikfreie Verpackungsalternative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D1F0D1E-A7DC-EE45-BAE0-2C3A7B3102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2" t="11131" r="14439" b="4322"/>
          <a:stretch/>
        </p:blipFill>
        <p:spPr>
          <a:xfrm>
            <a:off x="6877501" y="1368000"/>
            <a:ext cx="1763738" cy="14656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771467E-7FB6-F242-8F18-A01BFC198DA6}"/>
              </a:ext>
            </a:extLst>
          </p:cNvPr>
          <p:cNvSpPr txBox="1"/>
          <p:nvPr/>
        </p:nvSpPr>
        <p:spPr>
          <a:xfrm flipH="1">
            <a:off x="6833270" y="2862864"/>
            <a:ext cx="17760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Zahnpasta ohne Fluorid – eine Alternative???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DCAE132-C194-7249-B324-20402A974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000" y="2437792"/>
            <a:ext cx="3514543" cy="22066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9342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8</a:t>
            </a:fld>
            <a:endParaRPr lang="de-DE" sz="900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stecken die Fluoride drin?</a:t>
            </a:r>
            <a:br>
              <a:rPr lang="de-DE" dirty="0"/>
            </a:br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7350767" y="2920589"/>
            <a:ext cx="314320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  <p:sp>
        <p:nvSpPr>
          <p:cNvPr id="13" name="Inhaltsplatzhalter 9">
            <a:extLst>
              <a:ext uri="{FF2B5EF4-FFF2-40B4-BE49-F238E27FC236}">
                <a16:creationId xmlns:a16="http://schemas.microsoft.com/office/drawing/2014/main" id="{41FCCDA2-0DB0-1C4A-A28F-C0669CA9E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69218"/>
            <a:ext cx="2608424" cy="3472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Mundspüllösungen</a:t>
            </a:r>
            <a:endParaRPr lang="de-DE" dirty="0"/>
          </a:p>
          <a:p>
            <a:r>
              <a:rPr lang="de-DE" dirty="0"/>
              <a:t>Als Ergänzung zum täglichen Zähneputzen</a:t>
            </a:r>
          </a:p>
          <a:p>
            <a:r>
              <a:rPr lang="de-DE" dirty="0"/>
              <a:t>Ab 6 Jahren geeignet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DCAE132-C194-7249-B324-20402A9740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17" b="4540"/>
          <a:stretch/>
        </p:blipFill>
        <p:spPr>
          <a:xfrm>
            <a:off x="3240000" y="2147842"/>
            <a:ext cx="2639400" cy="2562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5DD4CEC-8B27-4E47-9913-8C962E043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424" y="801973"/>
            <a:ext cx="1523476" cy="1875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078F33A-BC8E-E240-8E2F-AD9FF6FAE925}"/>
              </a:ext>
            </a:extLst>
          </p:cNvPr>
          <p:cNvSpPr txBox="1"/>
          <p:nvPr/>
        </p:nvSpPr>
        <p:spPr>
          <a:xfrm>
            <a:off x="5633046" y="1459180"/>
            <a:ext cx="1531601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      </a:t>
            </a:r>
            <a:r>
              <a:rPr lang="de-DE" sz="138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Mundspüllösungen </a:t>
            </a:r>
          </a:p>
          <a:p>
            <a:pPr algn="ctr">
              <a:lnSpc>
                <a:spcPts val="1600"/>
              </a:lnSpc>
            </a:pPr>
            <a:r>
              <a:rPr lang="de-DE" sz="138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ersetzen nicht das Zähneputzen!</a:t>
            </a:r>
          </a:p>
          <a:p>
            <a:pPr algn="ctr">
              <a:lnSpc>
                <a:spcPts val="1600"/>
              </a:lnSpc>
            </a:pPr>
            <a:endParaRPr lang="de-DE" sz="10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endParaRPr lang="de-DE" sz="1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00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9</a:t>
            </a:fld>
            <a:endParaRPr lang="de-DE" sz="900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stecken die Fluoride drin?</a:t>
            </a:r>
            <a:br>
              <a:rPr lang="de-DE" dirty="0"/>
            </a:br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7333584" y="2937772"/>
            <a:ext cx="317757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sp>
        <p:nvSpPr>
          <p:cNvPr id="13" name="Inhaltsplatzhalter 9">
            <a:extLst>
              <a:ext uri="{FF2B5EF4-FFF2-40B4-BE49-F238E27FC236}">
                <a16:creationId xmlns:a16="http://schemas.microsoft.com/office/drawing/2014/main" id="{41FCCDA2-0DB0-1C4A-A28F-C0669CA9E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656135" cy="3472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Fluorid-</a:t>
            </a:r>
            <a:r>
              <a:rPr lang="de-DE" b="1" dirty="0" err="1"/>
              <a:t>Gelée</a:t>
            </a:r>
            <a:endParaRPr lang="de-DE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/>
              <a:t>1 x wöchentlich zur Schmelzreifung          und </a:t>
            </a:r>
            <a:r>
              <a:rPr lang="de-DE" dirty="0" err="1"/>
              <a:t>Intensivfluoridierung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Fluorid-Lack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/>
              <a:t>In der Zahnarztpraxis als Abschluss         des </a:t>
            </a:r>
            <a:r>
              <a:rPr lang="de-DE" dirty="0" err="1"/>
              <a:t>Prophylaxeprogramms</a:t>
            </a:r>
            <a:r>
              <a:rPr lang="de-DE" dirty="0"/>
              <a:t>        mindestens 2 x im Jahr</a:t>
            </a:r>
          </a:p>
          <a:p>
            <a:endParaRPr lang="de-DE" dirty="0"/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</p:txBody>
      </p:sp>
      <p:pic>
        <p:nvPicPr>
          <p:cNvPr id="15" name="Inhaltsplatzhalter 4">
            <a:extLst>
              <a:ext uri="{FF2B5EF4-FFF2-40B4-BE49-F238E27FC236}">
                <a16:creationId xmlns:a16="http://schemas.microsoft.com/office/drawing/2014/main" id="{463BFEF7-D4A0-B84F-920B-A72AD279E3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1" b="25761"/>
          <a:stretch/>
        </p:blipFill>
        <p:spPr>
          <a:xfrm>
            <a:off x="5388575" y="2916000"/>
            <a:ext cx="1668638" cy="1799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3A913BF-664F-824C-9495-4EAFFF92DF1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627" y="2916000"/>
            <a:ext cx="1200000" cy="18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EFA18CB6-41EB-7347-B4E4-9333C312F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851" y="828473"/>
            <a:ext cx="1216574" cy="195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16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571</Words>
  <Application>Microsoft Office PowerPoint</Application>
  <PresentationFormat>Bildschirmpräsentation (16:9)</PresentationFormat>
  <Paragraphs>108</Paragraphs>
  <Slides>15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 Fluoride –  nachweislich wirksamer Schutz gegen Karies </vt:lpstr>
      <vt:lpstr>Themenschwerpunkte </vt:lpstr>
      <vt:lpstr>Wo stecken die Fluoride drin? </vt:lpstr>
      <vt:lpstr>Wo stecken die Fluoride drin? </vt:lpstr>
      <vt:lpstr>Wo stecken die Fluoride drin? </vt:lpstr>
      <vt:lpstr>Wo stecken die Fluoride drin? </vt:lpstr>
      <vt:lpstr>Wo stecken die Fluoride drin? </vt:lpstr>
      <vt:lpstr>Warum brauchen Kinderzähne Fluorid? </vt:lpstr>
      <vt:lpstr> Wie wirkt Fluorid auf den Zahnschmelz?  </vt:lpstr>
      <vt:lpstr> Nebenwirkung von Fluoriden –           alles eine Frage der Dosierung </vt:lpstr>
      <vt:lpstr>Empfehlungen für die Fluoridanwendung zur Zahnschmelzhärtung</vt:lpstr>
      <vt:lpstr>Haben Sie noch Fragen? </vt:lpstr>
      <vt:lpstr>Denken Sie daran 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info@pokorny-kreativ-welten.de</dc:creator>
  <cp:lastModifiedBy>Franz Westner</cp:lastModifiedBy>
  <cp:revision>524</cp:revision>
  <cp:lastPrinted>2022-03-01T11:23:06Z</cp:lastPrinted>
  <dcterms:created xsi:type="dcterms:W3CDTF">2020-03-10T11:05:04Z</dcterms:created>
  <dcterms:modified xsi:type="dcterms:W3CDTF">2023-11-14T19:50:21Z</dcterms:modified>
</cp:coreProperties>
</file>