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2"/>
  </p:notesMasterIdLst>
  <p:handoutMasterIdLst>
    <p:handoutMasterId r:id="rId23"/>
  </p:handoutMasterIdLst>
  <p:sldIdLst>
    <p:sldId id="294" r:id="rId2"/>
    <p:sldId id="256" r:id="rId3"/>
    <p:sldId id="259" r:id="rId4"/>
    <p:sldId id="260" r:id="rId5"/>
    <p:sldId id="278" r:id="rId6"/>
    <p:sldId id="279" r:id="rId7"/>
    <p:sldId id="280" r:id="rId8"/>
    <p:sldId id="283" r:id="rId9"/>
    <p:sldId id="284" r:id="rId10"/>
    <p:sldId id="285" r:id="rId11"/>
    <p:sldId id="286" r:id="rId12"/>
    <p:sldId id="295" r:id="rId13"/>
    <p:sldId id="288" r:id="rId14"/>
    <p:sldId id="289" r:id="rId15"/>
    <p:sldId id="290" r:id="rId16"/>
    <p:sldId id="291" r:id="rId17"/>
    <p:sldId id="292" r:id="rId18"/>
    <p:sldId id="287" r:id="rId19"/>
    <p:sldId id="275" r:id="rId20"/>
    <p:sldId id="281" r:id="rId21"/>
  </p:sldIdLst>
  <p:sldSz cx="9144000" cy="5143500" type="screen16x9"/>
  <p:notesSz cx="6858000" cy="9144000"/>
  <p:defaultTextStyle>
    <a:defPPr>
      <a:defRPr lang="de-DE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D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24"/>
    <p:restoredTop sz="94666"/>
  </p:normalViewPr>
  <p:slideViewPr>
    <p:cSldViewPr snapToGrid="0" snapToObjects="1" showGuides="1">
      <p:cViewPr varScale="1">
        <p:scale>
          <a:sx n="84" d="100"/>
          <a:sy n="84" d="100"/>
        </p:scale>
        <p:origin x="108" y="8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159" d="100"/>
          <a:sy n="159" d="100"/>
        </p:scale>
        <p:origin x="6344" y="1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FC4507AE-2852-9F4E-861F-EDDA2E0E06C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1E65E21-459E-8D4A-B003-15B1BBCF2E4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D774DF-EA77-0D46-8E56-C48C51DB12FC}" type="datetimeFigureOut">
              <a:rPr lang="de-DE" smtClean="0"/>
              <a:t>14.11.2023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0EB9BF3-42D6-B04D-BDCA-F7F994AA347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D87240A-5662-BD48-B361-E2594F77CC1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AF0CF0-4CA8-0D4C-802A-24292319599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92306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EC9EB-CF08-0646-B81E-4A2B32A77DE6}" type="datetimeFigureOut">
              <a:rPr lang="de-DE" smtClean="0"/>
              <a:t>14.11.2023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60893-ED4B-CD43-846E-8460E3A289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968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60893-ED4B-CD43-846E-8460E3A289CB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6494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E5C018B-5D7B-B946-A77F-523779ECDD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801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4FBDD742-2C23-9641-8492-A7C5E787BF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D02B2FE-89E9-3442-BA9D-181D430BC7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73844"/>
            <a:ext cx="7886700" cy="892969"/>
          </a:xfrm>
        </p:spPr>
        <p:txBody>
          <a:bodyPr>
            <a:normAutofit/>
          </a:bodyPr>
          <a:lstStyle>
            <a:lvl1pPr>
              <a:defRPr sz="27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Master</a:t>
            </a:r>
            <a:br>
              <a:rPr lang="de-DE" dirty="0"/>
            </a:br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10B9C52-5CB2-2E4D-94A9-4E70A52295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>
            <a:normAutofit/>
          </a:bodyPr>
          <a:lstStyle>
            <a:lvl1pPr>
              <a:defRPr sz="1800"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52EF24B-58AA-FA40-BE47-10CE98C5F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37045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26F9A005-CF0B-C247-B943-35E9E71A7D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D02B2FE-89E9-3442-BA9D-181D430BC7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73844"/>
            <a:ext cx="7886700" cy="892969"/>
          </a:xfrm>
        </p:spPr>
        <p:txBody>
          <a:bodyPr>
            <a:normAutofit/>
          </a:bodyPr>
          <a:lstStyle>
            <a:lvl1pPr>
              <a:defRPr sz="27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Master</a:t>
            </a:r>
            <a:br>
              <a:rPr lang="de-DE" dirty="0"/>
            </a:br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10B9C52-5CB2-2E4D-94A9-4E70A52295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>
            <a:normAutofit/>
          </a:bodyPr>
          <a:lstStyle>
            <a:lvl1pPr>
              <a:defRPr sz="1800"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52EF24B-58AA-FA40-BE47-10CE98C5F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08454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6F123402-6F89-7E4E-8ED1-0C3652550C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BA9C54D-5276-7D4B-B09E-8141FCF3B4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>
            <a:lvl1pPr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91DD04B-3D08-5847-8635-B0FA5140A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3702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92B009C-89E8-354F-B2B4-90E46879C0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73844"/>
            <a:ext cx="7886700" cy="892969"/>
          </a:xfrm>
        </p:spPr>
        <p:txBody>
          <a:bodyPr>
            <a:normAutofit/>
          </a:bodyPr>
          <a:lstStyle>
            <a:lvl1pPr>
              <a:defRPr sz="30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Master</a:t>
            </a:r>
            <a:br>
              <a:rPr lang="de-DE" dirty="0"/>
            </a:br>
            <a:r>
              <a:rPr lang="de-DE" dirty="0"/>
              <a:t>Mastertitelformat bearbeiten</a:t>
            </a:r>
            <a:endParaRPr lang="en-US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494C9D8-3AF6-AB45-B74C-DFE59DBD15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CD9ED9-24E5-FB42-8D26-0C8BA53EA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56103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58F42-34A3-CD4A-898E-0ABBC66064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8041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6" r:id="rId3"/>
    <p:sldLayoutId id="2147483665" r:id="rId4"/>
    <p:sldLayoutId id="2147483662" r:id="rId5"/>
  </p:sldLayoutIdLst>
  <p:hf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30913F5-C954-9043-A126-255F16CA5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8F42-34A3-CD4A-898E-0ABBC660644A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0C92B54-CE50-AF45-9F1F-F895D5B5AD9D}"/>
              </a:ext>
            </a:extLst>
          </p:cNvPr>
          <p:cNvSpPr txBox="1"/>
          <p:nvPr/>
        </p:nvSpPr>
        <p:spPr>
          <a:xfrm>
            <a:off x="4209010" y="2934565"/>
            <a:ext cx="2624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Ih</a:t>
            </a:r>
            <a:r>
              <a:rPr lang="de-DE" sz="1400" b="1" spc="1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r</a:t>
            </a:r>
            <a:r>
              <a:rPr lang="de-DE" sz="1400" b="1" spc="5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/</a:t>
            </a:r>
            <a:r>
              <a:rPr lang="de-DE" sz="1400" b="1" spc="50" dirty="0" err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</a:t>
            </a:r>
            <a:r>
              <a:rPr lang="de-DE" sz="1400" b="1" spc="5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Referen</a:t>
            </a:r>
            <a:r>
              <a:rPr lang="de-DE" sz="1400" b="1" spc="1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t/</a:t>
            </a:r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in:</a:t>
            </a:r>
          </a:p>
          <a:p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Dr. Franziska Mustermann</a:t>
            </a:r>
            <a:endParaRPr lang="de-DE" dirty="0"/>
          </a:p>
        </p:txBody>
      </p:sp>
      <p:sp>
        <p:nvSpPr>
          <p:cNvPr id="9" name="Titel 3">
            <a:extLst>
              <a:ext uri="{FF2B5EF4-FFF2-40B4-BE49-F238E27FC236}">
                <a16:creationId xmlns:a16="http://schemas.microsoft.com/office/drawing/2014/main" id="{C6F762DD-4980-BB4C-97AF-D52DB669271D}"/>
              </a:ext>
            </a:extLst>
          </p:cNvPr>
          <p:cNvSpPr txBox="1">
            <a:spLocks/>
          </p:cNvSpPr>
          <p:nvPr/>
        </p:nvSpPr>
        <p:spPr>
          <a:xfrm>
            <a:off x="628650" y="342900"/>
            <a:ext cx="5766288" cy="1704974"/>
          </a:xfrm>
          <a:prstGeom prst="rect">
            <a:avLst/>
          </a:prstGeom>
        </p:spPr>
        <p:txBody>
          <a:bodyPr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Herzlich willkommen zum Vortrag über die Zahn- und Mundgesundheit </a:t>
            </a:r>
          </a:p>
          <a:p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unserer Kinder von </a:t>
            </a:r>
            <a:r>
              <a:rPr lang="de-DE" sz="3000" b="1" spc="3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6</a:t>
            </a:r>
            <a:r>
              <a:rPr lang="de-DE" sz="3000" b="1" spc="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-</a:t>
            </a:r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12 Jahren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73826DD-5F9E-044C-95C8-3BCAB806DE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34" t="2750" r="3930" b="14014"/>
          <a:stretch/>
        </p:blipFill>
        <p:spPr>
          <a:xfrm>
            <a:off x="720000" y="1940400"/>
            <a:ext cx="3089564" cy="30895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671331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472DE9-5B0E-F146-BC9F-BF63AAC03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4816719" cy="892969"/>
          </a:xfrm>
        </p:spPr>
        <p:txBody>
          <a:bodyPr>
            <a:noAutofit/>
          </a:bodyPr>
          <a:lstStyle/>
          <a:p>
            <a:br>
              <a:rPr lang="de-DE" dirty="0"/>
            </a:br>
            <a:r>
              <a:rPr lang="de-DE" dirty="0"/>
              <a:t>Die Untersuchung der Mundhöhle</a:t>
            </a:r>
            <a:br>
              <a:rPr lang="de-DE" dirty="0"/>
            </a:br>
            <a:br>
              <a:rPr lang="de-DE" sz="2700" dirty="0"/>
            </a:br>
            <a:endParaRPr lang="de-DE" sz="2700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4540660" cy="264234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Begleitung des Zahnwechsels </a:t>
            </a:r>
          </a:p>
          <a:p>
            <a:pPr marL="0" indent="0">
              <a:spcBef>
                <a:spcPts val="1350"/>
              </a:spcBef>
              <a:buNone/>
            </a:pPr>
            <a:r>
              <a:rPr lang="de-DE" b="1" dirty="0"/>
              <a:t>Vorzeitiger Milchzahnverlust</a:t>
            </a:r>
          </a:p>
          <a:p>
            <a:pPr marL="0" indent="0">
              <a:spcBef>
                <a:spcPts val="1350"/>
              </a:spcBef>
              <a:buNone/>
            </a:pPr>
            <a:r>
              <a:rPr lang="de-DE" dirty="0"/>
              <a:t>Fehlen die Milchbackenzähne, könnte sich die Lücke im Seitenzahngebiet schließen.</a:t>
            </a:r>
          </a:p>
          <a:p>
            <a:pPr marL="0" indent="0">
              <a:spcBef>
                <a:spcPts val="1350"/>
              </a:spcBef>
              <a:buNone/>
            </a:pPr>
            <a:r>
              <a:rPr lang="de-DE" dirty="0"/>
              <a:t>Ein Lückenhalter kann die Aufgabe als Platzhalter für die bleibenden Zähne übernehmen.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b="1" dirty="0">
              <a:solidFill>
                <a:srgbClr val="009DE1"/>
              </a:solidFill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316EE150-F3B8-1345-9585-C17BD686184D}"/>
              </a:ext>
            </a:extLst>
          </p:cNvPr>
          <p:cNvSpPr txBox="1">
            <a:spLocks/>
          </p:cNvSpPr>
          <p:nvPr/>
        </p:nvSpPr>
        <p:spPr>
          <a:xfrm>
            <a:off x="5724863" y="3926665"/>
            <a:ext cx="2715326" cy="797751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13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9" name="Foliennummernplatzhalter 1">
            <a:extLst>
              <a:ext uri="{FF2B5EF4-FFF2-40B4-BE49-F238E27FC236}">
                <a16:creationId xmlns:a16="http://schemas.microsoft.com/office/drawing/2014/main" id="{5DB92019-3D2A-9049-BEED-329880891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71391B9D-1F3D-0B40-88F8-23C1BA51D59B}"/>
              </a:ext>
            </a:extLst>
          </p:cNvPr>
          <p:cNvSpPr/>
          <p:nvPr/>
        </p:nvSpPr>
        <p:spPr>
          <a:xfrm>
            <a:off x="-2647336" y="3945192"/>
            <a:ext cx="2389238" cy="6304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4A595AE6-3D98-4C48-9FF3-743B5E328BF1}"/>
              </a:ext>
            </a:extLst>
          </p:cNvPr>
          <p:cNvSpPr txBox="1"/>
          <p:nvPr/>
        </p:nvSpPr>
        <p:spPr>
          <a:xfrm rot="16200000">
            <a:off x="7591712" y="3869259"/>
            <a:ext cx="144303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LAGZ Bayern</a:t>
            </a:r>
          </a:p>
        </p:txBody>
      </p:sp>
      <p:sp>
        <p:nvSpPr>
          <p:cNvPr id="12" name="Inhaltsplatzhalter 3">
            <a:extLst>
              <a:ext uri="{FF2B5EF4-FFF2-40B4-BE49-F238E27FC236}">
                <a16:creationId xmlns:a16="http://schemas.microsoft.com/office/drawing/2014/main" id="{98E91CAC-FEB2-8A4F-BA00-B8F8C4546D5F}"/>
              </a:ext>
            </a:extLst>
          </p:cNvPr>
          <p:cNvSpPr txBox="1">
            <a:spLocks/>
          </p:cNvSpPr>
          <p:nvPr/>
        </p:nvSpPr>
        <p:spPr>
          <a:xfrm>
            <a:off x="5876351" y="1465590"/>
            <a:ext cx="2499852" cy="14182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50"/>
              </a:spcBef>
              <a:buNone/>
            </a:pPr>
            <a:r>
              <a:rPr lang="de-DE" sz="1300" dirty="0"/>
              <a:t>8-jähriges Kind mit Milchzahnkrone und festsitzendem Lückenhalter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8EED9470-2572-874D-96D9-6AC5A67963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65" t="2640" r="1898" b="5418"/>
          <a:stretch/>
        </p:blipFill>
        <p:spPr>
          <a:xfrm>
            <a:off x="5940000" y="1980000"/>
            <a:ext cx="2258144" cy="262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323359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8EED9470-2572-874D-96D9-6AC5A67963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000" y="1980000"/>
            <a:ext cx="2107359" cy="262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9472DE9-5B0E-F146-BC9F-BF63AAC03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4816719" cy="892969"/>
          </a:xfrm>
        </p:spPr>
        <p:txBody>
          <a:bodyPr>
            <a:noAutofit/>
          </a:bodyPr>
          <a:lstStyle/>
          <a:p>
            <a:br>
              <a:rPr lang="de-DE" dirty="0"/>
            </a:br>
            <a:r>
              <a:rPr lang="de-DE" dirty="0"/>
              <a:t>Die Untersuchung der Mundhöhle</a:t>
            </a:r>
            <a:br>
              <a:rPr lang="de-DE" dirty="0"/>
            </a:br>
            <a:br>
              <a:rPr lang="de-DE" sz="2700" dirty="0"/>
            </a:br>
            <a:endParaRPr lang="de-DE" sz="2700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933825" cy="40654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Können Zähne versiegelt werden? </a:t>
            </a:r>
          </a:p>
          <a:p>
            <a:pPr marL="216000">
              <a:spcBef>
                <a:spcPts val="1350"/>
              </a:spcBef>
            </a:pPr>
            <a:r>
              <a:rPr lang="de-DE" dirty="0"/>
              <a:t>In der Phase des Zahndurchbruchs sind die Zähne besonders kariesanfällig.</a:t>
            </a:r>
          </a:p>
          <a:p>
            <a:pPr marL="216000"/>
            <a:r>
              <a:rPr lang="de-DE" dirty="0"/>
              <a:t>Risiko für Backenzähne:                               Die Bürste kann die tiefen                       Stellen (Fissuren)                                     in der Kaufläche nicht reinigen.</a:t>
            </a:r>
          </a:p>
          <a:p>
            <a:pPr marL="216000"/>
            <a:r>
              <a:rPr lang="de-DE" dirty="0">
                <a:sym typeface="Wingdings" panose="05000000000000000000" pitchFamily="2" charset="2"/>
              </a:rPr>
              <a:t>Die Versiegelung sollte im                                                 ersten halben Jahr nach dem                 vollständigen Durchbruch                    erfolgen.</a:t>
            </a:r>
            <a:endParaRPr lang="de-DE" dirty="0"/>
          </a:p>
          <a:p>
            <a:pPr marL="0" indent="0">
              <a:buNone/>
            </a:pPr>
            <a:endParaRPr lang="de-DE" b="1" dirty="0">
              <a:solidFill>
                <a:srgbClr val="009DE1"/>
              </a:solidFill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316EE150-F3B8-1345-9585-C17BD686184D}"/>
              </a:ext>
            </a:extLst>
          </p:cNvPr>
          <p:cNvSpPr txBox="1">
            <a:spLocks/>
          </p:cNvSpPr>
          <p:nvPr/>
        </p:nvSpPr>
        <p:spPr>
          <a:xfrm>
            <a:off x="8018585" y="3926665"/>
            <a:ext cx="421604" cy="797751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13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9" name="Foliennummernplatzhalter 1">
            <a:extLst>
              <a:ext uri="{FF2B5EF4-FFF2-40B4-BE49-F238E27FC236}">
                <a16:creationId xmlns:a16="http://schemas.microsoft.com/office/drawing/2014/main" id="{5DB92019-3D2A-9049-BEED-329880891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4A595AE6-3D98-4C48-9FF3-743B5E328BF1}"/>
              </a:ext>
            </a:extLst>
          </p:cNvPr>
          <p:cNvSpPr txBox="1"/>
          <p:nvPr/>
        </p:nvSpPr>
        <p:spPr>
          <a:xfrm rot="16200000">
            <a:off x="6926547" y="3370873"/>
            <a:ext cx="242830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LAGZ Bayern; Illustration: Pokorny Design</a:t>
            </a:r>
          </a:p>
        </p:txBody>
      </p:sp>
      <p:sp>
        <p:nvSpPr>
          <p:cNvPr id="12" name="Inhaltsplatzhalter 3">
            <a:extLst>
              <a:ext uri="{FF2B5EF4-FFF2-40B4-BE49-F238E27FC236}">
                <a16:creationId xmlns:a16="http://schemas.microsoft.com/office/drawing/2014/main" id="{98E91CAC-FEB2-8A4F-BA00-B8F8C4546D5F}"/>
              </a:ext>
            </a:extLst>
          </p:cNvPr>
          <p:cNvSpPr txBox="1">
            <a:spLocks/>
          </p:cNvSpPr>
          <p:nvPr/>
        </p:nvSpPr>
        <p:spPr>
          <a:xfrm>
            <a:off x="5877464" y="1256669"/>
            <a:ext cx="3111261" cy="7073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50"/>
              </a:spcBef>
              <a:buNone/>
            </a:pPr>
            <a:endParaRPr lang="de-DE" sz="1300" dirty="0"/>
          </a:p>
          <a:p>
            <a:pPr marL="0" indent="0">
              <a:lnSpc>
                <a:spcPct val="100000"/>
              </a:lnSpc>
              <a:spcBef>
                <a:spcPts val="150"/>
              </a:spcBef>
              <a:buNone/>
            </a:pPr>
            <a:r>
              <a:rPr lang="de-DE" sz="1300" dirty="0"/>
              <a:t>Durchgebrochener zweiter Molar bei einer          12-Jährigen mit Zahnbelag (lila angefärbt)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55928EF-1ACD-7D43-B1B1-CD60137F4A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4522" y="2434833"/>
            <a:ext cx="1867228" cy="21602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Inhaltsplatzhalter 3">
            <a:extLst>
              <a:ext uri="{FF2B5EF4-FFF2-40B4-BE49-F238E27FC236}">
                <a16:creationId xmlns:a16="http://schemas.microsoft.com/office/drawing/2014/main" id="{9451CC1C-D3AB-DF49-8A83-AA05424BD17F}"/>
              </a:ext>
            </a:extLst>
          </p:cNvPr>
          <p:cNvSpPr txBox="1">
            <a:spLocks/>
          </p:cNvSpPr>
          <p:nvPr/>
        </p:nvSpPr>
        <p:spPr>
          <a:xfrm>
            <a:off x="4586580" y="2707970"/>
            <a:ext cx="1020548" cy="2650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50"/>
              </a:spcBef>
              <a:buNone/>
            </a:pPr>
            <a:r>
              <a:rPr lang="de-DE" sz="1100" dirty="0">
                <a:solidFill>
                  <a:schemeClr val="bg1"/>
                </a:solidFill>
              </a:rPr>
              <a:t>Zahnbürste</a:t>
            </a:r>
          </a:p>
        </p:txBody>
      </p:sp>
      <p:sp>
        <p:nvSpPr>
          <p:cNvPr id="14" name="Inhaltsplatzhalter 3">
            <a:extLst>
              <a:ext uri="{FF2B5EF4-FFF2-40B4-BE49-F238E27FC236}">
                <a16:creationId xmlns:a16="http://schemas.microsoft.com/office/drawing/2014/main" id="{2856EBDB-8B8A-4245-B567-DA6FA02F3F6C}"/>
              </a:ext>
            </a:extLst>
          </p:cNvPr>
          <p:cNvSpPr txBox="1">
            <a:spLocks/>
          </p:cNvSpPr>
          <p:nvPr/>
        </p:nvSpPr>
        <p:spPr>
          <a:xfrm>
            <a:off x="3788797" y="3667794"/>
            <a:ext cx="1192430" cy="3076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50"/>
              </a:spcBef>
              <a:buNone/>
            </a:pPr>
            <a:r>
              <a:rPr lang="de-DE" sz="1100" dirty="0"/>
              <a:t>Zahnschmelz</a:t>
            </a:r>
          </a:p>
        </p:txBody>
      </p:sp>
      <p:sp>
        <p:nvSpPr>
          <p:cNvPr id="16" name="Inhaltsplatzhalter 3">
            <a:extLst>
              <a:ext uri="{FF2B5EF4-FFF2-40B4-BE49-F238E27FC236}">
                <a16:creationId xmlns:a16="http://schemas.microsoft.com/office/drawing/2014/main" id="{D4897A9D-1DBD-E245-9878-1A2BD899A61C}"/>
              </a:ext>
            </a:extLst>
          </p:cNvPr>
          <p:cNvSpPr txBox="1">
            <a:spLocks/>
          </p:cNvSpPr>
          <p:nvPr/>
        </p:nvSpPr>
        <p:spPr>
          <a:xfrm>
            <a:off x="3905808" y="4279838"/>
            <a:ext cx="1192430" cy="3076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50"/>
              </a:spcBef>
              <a:buNone/>
            </a:pPr>
            <a:r>
              <a:rPr lang="de-DE" sz="1100" dirty="0"/>
              <a:t>Zahnbein</a:t>
            </a:r>
          </a:p>
        </p:txBody>
      </p:sp>
      <p:sp>
        <p:nvSpPr>
          <p:cNvPr id="17" name="Inhaltsplatzhalter 3">
            <a:extLst>
              <a:ext uri="{FF2B5EF4-FFF2-40B4-BE49-F238E27FC236}">
                <a16:creationId xmlns:a16="http://schemas.microsoft.com/office/drawing/2014/main" id="{E64621D9-6DDB-574D-A8E9-FB3F5486E058}"/>
              </a:ext>
            </a:extLst>
          </p:cNvPr>
          <p:cNvSpPr txBox="1">
            <a:spLocks/>
          </p:cNvSpPr>
          <p:nvPr/>
        </p:nvSpPr>
        <p:spPr>
          <a:xfrm>
            <a:off x="5003108" y="4300213"/>
            <a:ext cx="755604" cy="3076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50"/>
              </a:spcBef>
              <a:buNone/>
            </a:pPr>
            <a:r>
              <a:rPr lang="de-DE" sz="1100" dirty="0"/>
              <a:t>Bakterien</a:t>
            </a:r>
          </a:p>
        </p:txBody>
      </p: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EA750206-6845-2B40-9941-DBA1152D6440}"/>
              </a:ext>
            </a:extLst>
          </p:cNvPr>
          <p:cNvCxnSpPr>
            <a:cxnSpLocks/>
          </p:cNvCxnSpPr>
          <p:nvPr/>
        </p:nvCxnSpPr>
        <p:spPr>
          <a:xfrm flipH="1" flipV="1">
            <a:off x="4932329" y="4195481"/>
            <a:ext cx="347179" cy="112466"/>
          </a:xfrm>
          <a:prstGeom prst="straightConnector1">
            <a:avLst/>
          </a:prstGeom>
          <a:ln w="34925">
            <a:solidFill>
              <a:srgbClr val="009DE1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90002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472DE9-5B0E-F146-BC9F-BF63AAC03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4816719" cy="892969"/>
          </a:xfrm>
        </p:spPr>
        <p:txBody>
          <a:bodyPr>
            <a:noAutofit/>
          </a:bodyPr>
          <a:lstStyle/>
          <a:p>
            <a:br>
              <a:rPr lang="de-DE" dirty="0"/>
            </a:br>
            <a:r>
              <a:rPr lang="de-DE" dirty="0"/>
              <a:t>Die Untersuchung der Mundhöhle</a:t>
            </a:r>
            <a:br>
              <a:rPr lang="de-DE" dirty="0"/>
            </a:br>
            <a:r>
              <a:rPr lang="de-DE" dirty="0"/>
              <a:t>                 </a:t>
            </a:r>
            <a:br>
              <a:rPr lang="de-DE" sz="2700" dirty="0"/>
            </a:br>
            <a:endParaRPr lang="de-DE" sz="2700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2619024"/>
            <a:ext cx="4107474" cy="1728935"/>
          </a:xfrm>
        </p:spPr>
        <p:txBody>
          <a:bodyPr>
            <a:noAutofit/>
          </a:bodyPr>
          <a:lstStyle/>
          <a:p>
            <a:pPr marL="360000" lvl="2" indent="0">
              <a:lnSpc>
                <a:spcPct val="100000"/>
              </a:lnSpc>
              <a:spcBef>
                <a:spcPts val="975"/>
              </a:spcBef>
              <a:buNone/>
            </a:pPr>
            <a:r>
              <a:rPr 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Gehen Sie daher                                            2x im Jahr mit Ihrem                                   Kind zum Zahnarzt!</a:t>
            </a:r>
          </a:p>
          <a:p>
            <a:pPr marL="0" indent="0">
              <a:buNone/>
            </a:pPr>
            <a:r>
              <a:rPr lang="de-DE" dirty="0"/>
              <a:t>Denken Sie an die                          Löwenzahnkarte!</a:t>
            </a:r>
          </a:p>
          <a:p>
            <a:endParaRPr lang="de-DE" dirty="0"/>
          </a:p>
        </p:txBody>
      </p:sp>
      <p:sp>
        <p:nvSpPr>
          <p:cNvPr id="9" name="Foliennummernplatzhalter 1">
            <a:extLst>
              <a:ext uri="{FF2B5EF4-FFF2-40B4-BE49-F238E27FC236}">
                <a16:creationId xmlns:a16="http://schemas.microsoft.com/office/drawing/2014/main" id="{5DB92019-3D2A-9049-BEED-329880891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12</a:t>
            </a:fld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11DDBEBD-C7F7-974B-AA71-A4C64AE904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116" y="2677421"/>
            <a:ext cx="679255" cy="868895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C7B690C0-C507-EB49-B1E6-1FC0A5069DE6}"/>
              </a:ext>
            </a:extLst>
          </p:cNvPr>
          <p:cNvSpPr txBox="1"/>
          <p:nvPr/>
        </p:nvSpPr>
        <p:spPr>
          <a:xfrm>
            <a:off x="322383" y="3127938"/>
            <a:ext cx="674077" cy="306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39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TIPP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3040745-F531-B94D-8ED0-8678E3FA61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1" b="1390"/>
          <a:stretch/>
        </p:blipFill>
        <p:spPr>
          <a:xfrm>
            <a:off x="3056815" y="1523128"/>
            <a:ext cx="5359571" cy="2632797"/>
          </a:xfrm>
          <a:prstGeom prst="round2DiagRect">
            <a:avLst/>
          </a:prstGeom>
          <a:effectLst>
            <a:reflection blurRad="6350" stA="52000" endA="300" endPos="3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492239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4F51BFBF-1743-0C46-B230-13848701BF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21" t="1515"/>
          <a:stretch/>
        </p:blipFill>
        <p:spPr>
          <a:xfrm>
            <a:off x="5760000" y="1224000"/>
            <a:ext cx="3087498" cy="30517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4086DD87-0934-4843-A682-98C4352248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49" y="1369219"/>
            <a:ext cx="4944015" cy="34730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In der Phase vom 6. bis zum 17. Lebensjahr findet in der Praxis eine besonders intensive Betreuung statt:</a:t>
            </a:r>
          </a:p>
          <a:p>
            <a:r>
              <a:rPr lang="de-DE" dirty="0"/>
              <a:t>Die Mundhygiene wird beurteilt und dokumentiert.</a:t>
            </a:r>
          </a:p>
          <a:p>
            <a:r>
              <a:rPr lang="de-DE" dirty="0"/>
              <a:t>Ihr Kind erlernt eine geeignete Zahnputztechnik,         auch die Reinigung der Interdentalräume.</a:t>
            </a:r>
          </a:p>
          <a:p>
            <a:r>
              <a:rPr lang="de-DE" dirty="0"/>
              <a:t>Zähne werden fluoridiert und wenn nötig versiegelt.</a:t>
            </a:r>
          </a:p>
          <a:p>
            <a:pPr marL="0" indent="0">
              <a:spcBef>
                <a:spcPts val="1350"/>
              </a:spcBef>
              <a:buNone/>
            </a:pPr>
            <a:r>
              <a:rPr lang="de-DE" b="1" dirty="0">
                <a:solidFill>
                  <a:srgbClr val="00B0F0"/>
                </a:solidFill>
              </a:rPr>
              <a:t>Individualprophylaxe ist eine Kassenleistung!              </a:t>
            </a:r>
            <a:r>
              <a:rPr lang="de-DE" dirty="0"/>
              <a:t>Die meisten Maßnahmen werden bis zum 17. Lebensjahr von den gesetzlichen Krankenkassen übernommen.</a:t>
            </a:r>
          </a:p>
          <a:p>
            <a:endParaRPr lang="de-DE" dirty="0">
              <a:solidFill>
                <a:srgbClr val="009DE1"/>
              </a:solidFill>
            </a:endParaRPr>
          </a:p>
        </p:txBody>
      </p:sp>
      <p:sp>
        <p:nvSpPr>
          <p:cNvPr id="9" name="Foliennummernplatzhalter 1">
            <a:extLst>
              <a:ext uri="{FF2B5EF4-FFF2-40B4-BE49-F238E27FC236}">
                <a16:creationId xmlns:a16="http://schemas.microsoft.com/office/drawing/2014/main" id="{2C574EE2-12C6-244B-80D0-80AE56017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1EE30AD-666C-0048-AED8-2F1F347479AD}"/>
              </a:ext>
            </a:extLst>
          </p:cNvPr>
          <p:cNvSpPr txBox="1"/>
          <p:nvPr/>
        </p:nvSpPr>
        <p:spPr>
          <a:xfrm rot="16200000">
            <a:off x="8254167" y="3562927"/>
            <a:ext cx="140067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LAGZ Bayern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4D851FCF-E17F-284B-BA2E-92BD474C9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3838575" cy="892969"/>
          </a:xfrm>
        </p:spPr>
        <p:txBody>
          <a:bodyPr>
            <a:noAutofit/>
          </a:bodyPr>
          <a:lstStyle/>
          <a:p>
            <a:br>
              <a:rPr lang="de-DE" dirty="0"/>
            </a:br>
            <a:r>
              <a:rPr lang="de-DE" dirty="0"/>
              <a:t>Das </a:t>
            </a:r>
            <a:r>
              <a:rPr lang="de-DE" dirty="0" err="1"/>
              <a:t>Prophylaxeprogramm</a:t>
            </a:r>
            <a:r>
              <a:rPr lang="de-DE" dirty="0"/>
              <a:t> für Kinder und Jugendliche</a:t>
            </a:r>
            <a:br>
              <a:rPr lang="de-DE" dirty="0"/>
            </a:br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773064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4086DD87-0934-4843-A682-98C4352248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48" y="1369219"/>
            <a:ext cx="4955517" cy="20468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Oft wird erst durch das Anfärben mit speziellen Mitteln der Zahnbelag sichtbar!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Die Mundhygiene wird                                                   beurteilt und dokumentiert.</a:t>
            </a:r>
            <a:endParaRPr lang="de-DE" sz="2000" dirty="0"/>
          </a:p>
        </p:txBody>
      </p:sp>
      <p:sp>
        <p:nvSpPr>
          <p:cNvPr id="9" name="Foliennummernplatzhalter 1">
            <a:extLst>
              <a:ext uri="{FF2B5EF4-FFF2-40B4-BE49-F238E27FC236}">
                <a16:creationId xmlns:a16="http://schemas.microsoft.com/office/drawing/2014/main" id="{2C574EE2-12C6-244B-80D0-80AE56017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14</a:t>
            </a:fld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95ABCAC-66E7-364F-9BFF-58AF360CF12F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312000" y="2000551"/>
            <a:ext cx="2257200" cy="262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8138EC44-C1D1-E043-B31A-37D67FBB33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8498" y="2000551"/>
            <a:ext cx="2628000" cy="19718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52A01B80-5A1F-3444-92A2-210ECC3B5082}"/>
              </a:ext>
            </a:extLst>
          </p:cNvPr>
          <p:cNvSpPr txBox="1"/>
          <p:nvPr/>
        </p:nvSpPr>
        <p:spPr>
          <a:xfrm rot="16200000">
            <a:off x="7942518" y="3246941"/>
            <a:ext cx="144303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LAGZ Bayern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EA3794B0-A70C-3040-B99B-14F01F5D7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3838575" cy="892969"/>
          </a:xfrm>
        </p:spPr>
        <p:txBody>
          <a:bodyPr>
            <a:noAutofit/>
          </a:bodyPr>
          <a:lstStyle/>
          <a:p>
            <a:br>
              <a:rPr lang="de-DE" dirty="0"/>
            </a:br>
            <a:r>
              <a:rPr lang="de-DE" dirty="0"/>
              <a:t>Das </a:t>
            </a:r>
            <a:r>
              <a:rPr lang="de-DE" dirty="0" err="1"/>
              <a:t>Prophylaxeprogramm</a:t>
            </a:r>
            <a:r>
              <a:rPr lang="de-DE" dirty="0"/>
              <a:t> für Kinder und Jugendliche</a:t>
            </a:r>
            <a:br>
              <a:rPr lang="de-DE" dirty="0"/>
            </a:br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41317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4086DD87-0934-4843-A682-98C4352248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51336" cy="37318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In der </a:t>
            </a:r>
            <a:r>
              <a:rPr lang="de-DE" dirty="0" err="1"/>
              <a:t>Prophylaxesitzung</a:t>
            </a:r>
            <a:r>
              <a:rPr lang="de-DE" dirty="0"/>
              <a:t> lernt ihr Kind </a:t>
            </a:r>
          </a:p>
          <a:p>
            <a:r>
              <a:rPr lang="de-DE" dirty="0"/>
              <a:t>eine geeignete Zahnputztechnik</a:t>
            </a:r>
          </a:p>
          <a:p>
            <a:r>
              <a:rPr lang="de-DE" dirty="0"/>
              <a:t>den Umgang mit Zahnseide</a:t>
            </a:r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und den Zusammenhang                   zwischen Ernährung und                             der Entstehung von Karies.</a:t>
            </a:r>
          </a:p>
          <a:p>
            <a:endParaRPr lang="de-DE" dirty="0">
              <a:solidFill>
                <a:srgbClr val="009DE1"/>
              </a:solidFill>
            </a:endParaRPr>
          </a:p>
        </p:txBody>
      </p:sp>
      <p:sp>
        <p:nvSpPr>
          <p:cNvPr id="9" name="Foliennummernplatzhalter 1">
            <a:extLst>
              <a:ext uri="{FF2B5EF4-FFF2-40B4-BE49-F238E27FC236}">
                <a16:creationId xmlns:a16="http://schemas.microsoft.com/office/drawing/2014/main" id="{2C574EE2-12C6-244B-80D0-80AE56017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1EE30AD-666C-0048-AED8-2F1F347479AD}"/>
              </a:ext>
            </a:extLst>
          </p:cNvPr>
          <p:cNvSpPr txBox="1"/>
          <p:nvPr/>
        </p:nvSpPr>
        <p:spPr>
          <a:xfrm rot="16200000">
            <a:off x="7956714" y="2251175"/>
            <a:ext cx="185755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LAGZ Bayern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B6B2906-F06E-4F42-A57F-46BFD8DF3B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5012" y="1222596"/>
            <a:ext cx="2010906" cy="19718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E3E0B7C1-513D-E244-8C01-E517807791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1012" y="1222596"/>
            <a:ext cx="2001325" cy="19718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DDBA424D-04BC-204A-BFA8-9BF9C6D031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5856" y="2139702"/>
            <a:ext cx="1177043" cy="19718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Titel 1">
            <a:extLst>
              <a:ext uri="{FF2B5EF4-FFF2-40B4-BE49-F238E27FC236}">
                <a16:creationId xmlns:a16="http://schemas.microsoft.com/office/drawing/2014/main" id="{85D4AEA2-827C-D94E-8A8A-8FD1232CF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3838575" cy="892969"/>
          </a:xfrm>
        </p:spPr>
        <p:txBody>
          <a:bodyPr>
            <a:noAutofit/>
          </a:bodyPr>
          <a:lstStyle/>
          <a:p>
            <a:br>
              <a:rPr lang="de-DE" dirty="0"/>
            </a:br>
            <a:r>
              <a:rPr lang="de-DE" dirty="0"/>
              <a:t>Das </a:t>
            </a:r>
            <a:r>
              <a:rPr lang="de-DE" dirty="0" err="1"/>
              <a:t>Prophylaxeprogramm</a:t>
            </a:r>
            <a:r>
              <a:rPr lang="de-DE" dirty="0"/>
              <a:t> für Kinder und Jugendliche</a:t>
            </a:r>
            <a:br>
              <a:rPr lang="de-DE" dirty="0"/>
            </a:br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84126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4086DD87-0934-4843-A682-98C4352248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046203" cy="10519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Feste Zahnspangen erschweren das gründliche Zähneputzen.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9" name="Foliennummernplatzhalter 1">
            <a:extLst>
              <a:ext uri="{FF2B5EF4-FFF2-40B4-BE49-F238E27FC236}">
                <a16:creationId xmlns:a16="http://schemas.microsoft.com/office/drawing/2014/main" id="{2C574EE2-12C6-244B-80D0-80AE56017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1EE30AD-666C-0048-AED8-2F1F347479AD}"/>
              </a:ext>
            </a:extLst>
          </p:cNvPr>
          <p:cNvSpPr txBox="1"/>
          <p:nvPr/>
        </p:nvSpPr>
        <p:spPr>
          <a:xfrm rot="16200000">
            <a:off x="7409850" y="2734777"/>
            <a:ext cx="282476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LAGZ Bayern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E3E0B7C1-513D-E244-8C01-E517807791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7557" y="2052000"/>
            <a:ext cx="1586967" cy="2106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BD6DD7E1-E15A-1F41-BF54-B2E86570B4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7197" y="2052000"/>
            <a:ext cx="3117761" cy="2106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6E5B1672-8697-3644-9436-7A2F3FE69A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572" y="2707613"/>
            <a:ext cx="1672990" cy="2106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Inhaltsplatzhalter 2">
            <a:extLst>
              <a:ext uri="{FF2B5EF4-FFF2-40B4-BE49-F238E27FC236}">
                <a16:creationId xmlns:a16="http://schemas.microsoft.com/office/drawing/2014/main" id="{B67E5D18-7B91-C947-8308-AC709F203E3E}"/>
              </a:ext>
            </a:extLst>
          </p:cNvPr>
          <p:cNvSpPr txBox="1">
            <a:spLocks/>
          </p:cNvSpPr>
          <p:nvPr/>
        </p:nvSpPr>
        <p:spPr>
          <a:xfrm>
            <a:off x="638356" y="2191117"/>
            <a:ext cx="2179606" cy="4888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1300" dirty="0"/>
              <a:t>Viele Beläge am  Zahnfleischrand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18" name="Inhaltsplatzhalter 2">
            <a:extLst>
              <a:ext uri="{FF2B5EF4-FFF2-40B4-BE49-F238E27FC236}">
                <a16:creationId xmlns:a16="http://schemas.microsoft.com/office/drawing/2014/main" id="{8B2005BC-378D-9A48-B8DF-1C36BB296E92}"/>
              </a:ext>
            </a:extLst>
          </p:cNvPr>
          <p:cNvSpPr txBox="1">
            <a:spLocks/>
          </p:cNvSpPr>
          <p:nvPr/>
        </p:nvSpPr>
        <p:spPr>
          <a:xfrm>
            <a:off x="3754288" y="1383597"/>
            <a:ext cx="4555825" cy="105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dirty="0"/>
              <a:t>In der Zahnarztpraxis lernt ihr Kind die gründliche Reinigung der Zähne und der Zahnspange.</a:t>
            </a:r>
          </a:p>
          <a:p>
            <a:endParaRPr lang="de-DE" dirty="0"/>
          </a:p>
          <a:p>
            <a:endParaRPr lang="de-DE" dirty="0"/>
          </a:p>
        </p:txBody>
      </p: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9A6212EF-647F-164F-ABB7-4B3B338461C5}"/>
              </a:ext>
            </a:extLst>
          </p:cNvPr>
          <p:cNvCxnSpPr>
            <a:cxnSpLocks/>
          </p:cNvCxnSpPr>
          <p:nvPr/>
        </p:nvCxnSpPr>
        <p:spPr>
          <a:xfrm>
            <a:off x="1535502" y="2628181"/>
            <a:ext cx="149524" cy="483079"/>
          </a:xfrm>
          <a:prstGeom prst="straightConnector1">
            <a:avLst/>
          </a:prstGeom>
          <a:ln w="34925">
            <a:solidFill>
              <a:srgbClr val="009DE1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34A7DFA4-5D1F-A645-A628-CC40178D82E1}"/>
              </a:ext>
            </a:extLst>
          </p:cNvPr>
          <p:cNvCxnSpPr>
            <a:cxnSpLocks/>
          </p:cNvCxnSpPr>
          <p:nvPr/>
        </p:nvCxnSpPr>
        <p:spPr>
          <a:xfrm>
            <a:off x="1305464" y="2639683"/>
            <a:ext cx="0" cy="483079"/>
          </a:xfrm>
          <a:prstGeom prst="straightConnector1">
            <a:avLst/>
          </a:prstGeom>
          <a:ln w="34925">
            <a:solidFill>
              <a:srgbClr val="009DE1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Titel 1">
            <a:extLst>
              <a:ext uri="{FF2B5EF4-FFF2-40B4-BE49-F238E27FC236}">
                <a16:creationId xmlns:a16="http://schemas.microsoft.com/office/drawing/2014/main" id="{C3B39A8F-E391-C641-84F0-577FFD0C1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3838575" cy="892969"/>
          </a:xfrm>
        </p:spPr>
        <p:txBody>
          <a:bodyPr>
            <a:noAutofit/>
          </a:bodyPr>
          <a:lstStyle/>
          <a:p>
            <a:br>
              <a:rPr lang="de-DE" dirty="0"/>
            </a:br>
            <a:r>
              <a:rPr lang="de-DE" dirty="0"/>
              <a:t>Das </a:t>
            </a:r>
            <a:r>
              <a:rPr lang="de-DE" dirty="0" err="1"/>
              <a:t>Prophylaxeprogramm</a:t>
            </a:r>
            <a:r>
              <a:rPr lang="de-DE" dirty="0"/>
              <a:t> für Kinder und Jugendliche</a:t>
            </a:r>
            <a:br>
              <a:rPr lang="de-DE" dirty="0"/>
            </a:br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416865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4086DD87-0934-4843-A682-98C4352248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4071938" cy="37318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Zum Abschluss einer </a:t>
            </a:r>
            <a:r>
              <a:rPr lang="de-DE" b="1" dirty="0" err="1">
                <a:solidFill>
                  <a:srgbClr val="009DE1"/>
                </a:solidFill>
              </a:rPr>
              <a:t>Prophylaxesitzung</a:t>
            </a:r>
            <a:r>
              <a:rPr lang="de-DE" b="1" dirty="0">
                <a:solidFill>
                  <a:srgbClr val="009DE1"/>
                </a:solidFill>
              </a:rPr>
              <a:t>:</a:t>
            </a:r>
          </a:p>
          <a:p>
            <a:pPr marL="0" indent="0">
              <a:buNone/>
            </a:pPr>
            <a:r>
              <a:rPr lang="de-DE" dirty="0"/>
              <a:t>Lokale Fluoridierung der Zähne mit einem        Gel oder Lack.</a:t>
            </a:r>
          </a:p>
          <a:p>
            <a:pPr marL="0" indent="0">
              <a:buNone/>
            </a:pPr>
            <a:r>
              <a:rPr lang="de-DE" dirty="0"/>
              <a:t>Fluoride schützen </a:t>
            </a:r>
            <a:r>
              <a:rPr lang="de-DE" b="1" dirty="0">
                <a:solidFill>
                  <a:srgbClr val="009DE1"/>
                </a:solidFill>
              </a:rPr>
              <a:t>nachweislich</a:t>
            </a:r>
            <a:r>
              <a:rPr lang="de-DE" dirty="0"/>
              <a:t> wirksam       vor Karies, da sie den Zahnschmelz härten!</a:t>
            </a:r>
          </a:p>
        </p:txBody>
      </p:sp>
      <p:sp>
        <p:nvSpPr>
          <p:cNvPr id="9" name="Foliennummernplatzhalter 1">
            <a:extLst>
              <a:ext uri="{FF2B5EF4-FFF2-40B4-BE49-F238E27FC236}">
                <a16:creationId xmlns:a16="http://schemas.microsoft.com/office/drawing/2014/main" id="{2C574EE2-12C6-244B-80D0-80AE56017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17</a:t>
            </a:fld>
            <a:endParaRPr lang="de-DE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1EE30AD-666C-0048-AED8-2F1F347479AD}"/>
              </a:ext>
            </a:extLst>
          </p:cNvPr>
          <p:cNvSpPr txBox="1"/>
          <p:nvPr/>
        </p:nvSpPr>
        <p:spPr>
          <a:xfrm rot="16200000">
            <a:off x="7591878" y="3031648"/>
            <a:ext cx="185755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LAGZ Bayern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E3E0B7C1-513D-E244-8C01-E517807791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8701" y="1980000"/>
            <a:ext cx="1745947" cy="19718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54A43B2C-1811-2F4F-9FA3-7611791F5C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377" r="2377"/>
          <a:stretch/>
        </p:blipFill>
        <p:spPr>
          <a:xfrm>
            <a:off x="6654084" y="1980000"/>
            <a:ext cx="1777017" cy="19818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itel 1">
            <a:extLst>
              <a:ext uri="{FF2B5EF4-FFF2-40B4-BE49-F238E27FC236}">
                <a16:creationId xmlns:a16="http://schemas.microsoft.com/office/drawing/2014/main" id="{8EF2934D-7076-CF4A-9EAA-085657489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3838575" cy="892969"/>
          </a:xfrm>
        </p:spPr>
        <p:txBody>
          <a:bodyPr>
            <a:noAutofit/>
          </a:bodyPr>
          <a:lstStyle/>
          <a:p>
            <a:br>
              <a:rPr lang="de-DE" dirty="0"/>
            </a:br>
            <a:r>
              <a:rPr lang="de-DE" dirty="0"/>
              <a:t>Das </a:t>
            </a:r>
            <a:r>
              <a:rPr lang="de-DE" dirty="0" err="1"/>
              <a:t>Prophylaxeprogramm</a:t>
            </a:r>
            <a:r>
              <a:rPr lang="de-DE" dirty="0"/>
              <a:t> für Kinder und Jugendliche</a:t>
            </a:r>
            <a:br>
              <a:rPr lang="de-DE" dirty="0"/>
            </a:br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101519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718857" cy="40654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Versiegelung von Fissuren                                       und Grübchen</a:t>
            </a:r>
            <a:endParaRPr lang="de-DE" dirty="0"/>
          </a:p>
          <a:p>
            <a:r>
              <a:rPr lang="de-DE" dirty="0"/>
              <a:t>Ein versiegelter Zahn </a:t>
            </a:r>
            <a:r>
              <a:rPr lang="de-DE" b="1" dirty="0">
                <a:solidFill>
                  <a:srgbClr val="009DE1"/>
                </a:solidFill>
              </a:rPr>
              <a:t>muss</a:t>
            </a:r>
            <a:r>
              <a:rPr lang="de-DE" dirty="0"/>
              <a:t>                             </a:t>
            </a:r>
            <a:r>
              <a:rPr lang="de-DE" b="1" dirty="0">
                <a:solidFill>
                  <a:srgbClr val="009DE1"/>
                </a:solidFill>
              </a:rPr>
              <a:t>trotzdem</a:t>
            </a:r>
            <a:r>
              <a:rPr lang="de-DE" dirty="0"/>
              <a:t> geputzt werden!</a:t>
            </a:r>
          </a:p>
          <a:p>
            <a:r>
              <a:rPr lang="de-DE" dirty="0"/>
              <a:t>Versiegelungen müssen vom                             Zahnarzt </a:t>
            </a:r>
            <a:r>
              <a:rPr lang="de-DE" b="1" dirty="0">
                <a:solidFill>
                  <a:srgbClr val="009DE1"/>
                </a:solidFill>
              </a:rPr>
              <a:t>regelmäßig</a:t>
            </a:r>
            <a:r>
              <a:rPr lang="de-DE" dirty="0"/>
              <a:t> </a:t>
            </a:r>
            <a:r>
              <a:rPr lang="de-DE" b="1" dirty="0">
                <a:solidFill>
                  <a:srgbClr val="009DE1"/>
                </a:solidFill>
              </a:rPr>
              <a:t>kontrolliert</a:t>
            </a:r>
            <a:r>
              <a:rPr lang="de-DE" dirty="0"/>
              <a:t> werden!</a:t>
            </a:r>
          </a:p>
          <a:p>
            <a:pPr marL="0" indent="0">
              <a:buNone/>
            </a:pPr>
            <a:endParaRPr lang="de-DE" b="1" dirty="0">
              <a:solidFill>
                <a:srgbClr val="009DE1"/>
              </a:solidFill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316EE150-F3B8-1345-9585-C17BD686184D}"/>
              </a:ext>
            </a:extLst>
          </p:cNvPr>
          <p:cNvSpPr txBox="1">
            <a:spLocks/>
          </p:cNvSpPr>
          <p:nvPr/>
        </p:nvSpPr>
        <p:spPr>
          <a:xfrm>
            <a:off x="5724863" y="3926665"/>
            <a:ext cx="2715326" cy="797751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13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9" name="Foliennummernplatzhalter 1">
            <a:extLst>
              <a:ext uri="{FF2B5EF4-FFF2-40B4-BE49-F238E27FC236}">
                <a16:creationId xmlns:a16="http://schemas.microsoft.com/office/drawing/2014/main" id="{5DB92019-3D2A-9049-BEED-329880891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71391B9D-1F3D-0B40-88F8-23C1BA51D59B}"/>
              </a:ext>
            </a:extLst>
          </p:cNvPr>
          <p:cNvSpPr/>
          <p:nvPr/>
        </p:nvSpPr>
        <p:spPr>
          <a:xfrm>
            <a:off x="-2641584" y="4513006"/>
            <a:ext cx="2520814" cy="6304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4A595AE6-3D98-4C48-9FF3-743B5E328BF1}"/>
              </a:ext>
            </a:extLst>
          </p:cNvPr>
          <p:cNvSpPr txBox="1"/>
          <p:nvPr/>
        </p:nvSpPr>
        <p:spPr>
          <a:xfrm rot="16200000">
            <a:off x="7355921" y="3765741"/>
            <a:ext cx="144303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Dr. A. </a:t>
            </a:r>
            <a:r>
              <a:rPr lang="de-DE" sz="6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Muschler</a:t>
            </a:r>
            <a:endParaRPr lang="de-DE" sz="6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2" name="Inhaltsplatzhalter 3">
            <a:extLst>
              <a:ext uri="{FF2B5EF4-FFF2-40B4-BE49-F238E27FC236}">
                <a16:creationId xmlns:a16="http://schemas.microsoft.com/office/drawing/2014/main" id="{98E91CAC-FEB2-8A4F-BA00-B8F8C4546D5F}"/>
              </a:ext>
            </a:extLst>
          </p:cNvPr>
          <p:cNvSpPr txBox="1">
            <a:spLocks/>
          </p:cNvSpPr>
          <p:nvPr/>
        </p:nvSpPr>
        <p:spPr>
          <a:xfrm>
            <a:off x="5940725" y="1458136"/>
            <a:ext cx="3048000" cy="5242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50"/>
              </a:spcBef>
              <a:buNone/>
            </a:pPr>
            <a:r>
              <a:rPr lang="de-DE" sz="1300" dirty="0"/>
              <a:t>Versiegelte Backenzähne bei                         einem 13-Jährigen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8EED9470-2572-874D-96D9-6AC5A67963AB}"/>
              </a:ext>
            </a:extLst>
          </p:cNvPr>
          <p:cNvPicPr>
            <a:picLocks/>
          </p:cNvPicPr>
          <p:nvPr/>
        </p:nvPicPr>
        <p:blipFill rotWithShape="1">
          <a:blip r:embed="rId2"/>
          <a:srcRect l="9385" t="5735" r="7466" b="9017"/>
          <a:stretch/>
        </p:blipFill>
        <p:spPr>
          <a:xfrm>
            <a:off x="5940000" y="1980000"/>
            <a:ext cx="2242800" cy="262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89A2BAD5-3108-504C-AC62-39BEF723D3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3889" y="991268"/>
            <a:ext cx="1522205" cy="1874035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098CE005-2779-804D-9FE8-313444996C47}"/>
              </a:ext>
            </a:extLst>
          </p:cNvPr>
          <p:cNvSpPr txBox="1"/>
          <p:nvPr/>
        </p:nvSpPr>
        <p:spPr>
          <a:xfrm>
            <a:off x="4073889" y="1764359"/>
            <a:ext cx="1585544" cy="585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              </a:t>
            </a:r>
          </a:p>
          <a:p>
            <a:pPr algn="ctr">
              <a:lnSpc>
                <a:spcPts val="2600"/>
              </a:lnSpc>
            </a:pPr>
            <a:r>
              <a:rPr lang="de-DE" sz="18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Wichtig!</a:t>
            </a:r>
          </a:p>
        </p:txBody>
      </p:sp>
      <p:sp>
        <p:nvSpPr>
          <p:cNvPr id="20" name="Ellipse 6">
            <a:extLst>
              <a:ext uri="{FF2B5EF4-FFF2-40B4-BE49-F238E27FC236}">
                <a16:creationId xmlns:a16="http://schemas.microsoft.com/office/drawing/2014/main" id="{3566779F-B6FC-E54A-BA17-E1FC443A3577}"/>
              </a:ext>
            </a:extLst>
          </p:cNvPr>
          <p:cNvSpPr/>
          <p:nvPr/>
        </p:nvSpPr>
        <p:spPr>
          <a:xfrm>
            <a:off x="7449323" y="2571750"/>
            <a:ext cx="700080" cy="700080"/>
          </a:xfrm>
          <a:prstGeom prst="ellipse">
            <a:avLst/>
          </a:prstGeom>
          <a:noFill/>
          <a:ln w="22225">
            <a:solidFill>
              <a:srgbClr val="009D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B5E33A7B-C157-B54D-A748-C1C580054495}"/>
              </a:ext>
            </a:extLst>
          </p:cNvPr>
          <p:cNvSpPr txBox="1"/>
          <p:nvPr/>
        </p:nvSpPr>
        <p:spPr>
          <a:xfrm rot="16200000">
            <a:off x="7562955" y="3863508"/>
            <a:ext cx="1443032" cy="184666"/>
          </a:xfrm>
          <a:prstGeom prst="rect">
            <a:avLst/>
          </a:prstGeom>
          <a:noFill/>
          <a:effectLst>
            <a:softEdge rad="0"/>
          </a:effectLst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LAGZ Bayern</a:t>
            </a:r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B5F0AE58-C0F6-D541-A6A3-EF36F798F791}"/>
              </a:ext>
            </a:extLst>
          </p:cNvPr>
          <p:cNvSpPr txBox="1">
            <a:spLocks/>
          </p:cNvSpPr>
          <p:nvPr/>
        </p:nvSpPr>
        <p:spPr>
          <a:xfrm>
            <a:off x="628650" y="273844"/>
            <a:ext cx="3838575" cy="8929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700" b="1" i="0" kern="1200">
                <a:solidFill>
                  <a:schemeClr val="bg1"/>
                </a:solidFill>
                <a:latin typeface="Arial Narrow" panose="020B0604020202020204" pitchFamily="34" charset="0"/>
                <a:ea typeface="+mj-ea"/>
                <a:cs typeface="Arial Narrow" panose="020B0604020202020204" pitchFamily="34" charset="0"/>
              </a:defRPr>
            </a:lvl1pPr>
          </a:lstStyle>
          <a:p>
            <a:br>
              <a:rPr lang="de-DE"/>
            </a:br>
            <a:r>
              <a:rPr lang="de-DE"/>
              <a:t>Das Prophylaxeprogramm für Kinder und Jugendliche</a:t>
            </a:r>
            <a:br>
              <a:rPr lang="de-DE"/>
            </a:br>
            <a:r>
              <a:rPr lang="de-DE"/>
              <a:t> </a:t>
            </a:r>
            <a:endParaRPr lang="de-DE" dirty="0"/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4B1165FA-0187-8445-9AB7-6B5AF2B1202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r="9059"/>
          <a:stretch/>
        </p:blipFill>
        <p:spPr>
          <a:xfrm>
            <a:off x="3114885" y="3275073"/>
            <a:ext cx="1626857" cy="13416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7920976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889D08-60CA-1948-AB6A-868D2F339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Haben Sie noch Fragen?</a:t>
            </a:r>
            <a:br>
              <a:rPr lang="de-DE" dirty="0"/>
            </a:br>
            <a:endParaRPr lang="de-DE" dirty="0"/>
          </a:p>
        </p:txBody>
      </p:sp>
      <p:sp>
        <p:nvSpPr>
          <p:cNvPr id="5" name="Foliennummernplatzhalter 1">
            <a:extLst>
              <a:ext uri="{FF2B5EF4-FFF2-40B4-BE49-F238E27FC236}">
                <a16:creationId xmlns:a16="http://schemas.microsoft.com/office/drawing/2014/main" id="{253FA0AD-D0D7-6A4B-9314-1CEC71F00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19</a:t>
            </a:fld>
            <a:endParaRPr lang="de-DE" dirty="0"/>
          </a:p>
        </p:txBody>
      </p:sp>
      <p:sp>
        <p:nvSpPr>
          <p:cNvPr id="8" name="Abgerundetes Rechteck 7">
            <a:extLst>
              <a:ext uri="{FF2B5EF4-FFF2-40B4-BE49-F238E27FC236}">
                <a16:creationId xmlns:a16="http://schemas.microsoft.com/office/drawing/2014/main" id="{578746AA-8932-7042-94ED-FCA90D839200}"/>
              </a:ext>
            </a:extLst>
          </p:cNvPr>
          <p:cNvSpPr/>
          <p:nvPr/>
        </p:nvSpPr>
        <p:spPr>
          <a:xfrm>
            <a:off x="2821252" y="2571750"/>
            <a:ext cx="1376609" cy="1410115"/>
          </a:xfrm>
          <a:prstGeom prst="roundRect">
            <a:avLst/>
          </a:prstGeom>
          <a:solidFill>
            <a:schemeClr val="bg1"/>
          </a:solidFill>
          <a:ln w="508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Abgerundetes Rechteck 8">
            <a:extLst>
              <a:ext uri="{FF2B5EF4-FFF2-40B4-BE49-F238E27FC236}">
                <a16:creationId xmlns:a16="http://schemas.microsoft.com/office/drawing/2014/main" id="{A7F44780-7E75-794B-94A1-2BEBDCF0E140}"/>
              </a:ext>
            </a:extLst>
          </p:cNvPr>
          <p:cNvSpPr/>
          <p:nvPr/>
        </p:nvSpPr>
        <p:spPr>
          <a:xfrm>
            <a:off x="2821252" y="2572512"/>
            <a:ext cx="1376609" cy="1410115"/>
          </a:xfrm>
          <a:prstGeom prst="roundRect">
            <a:avLst/>
          </a:prstGeom>
          <a:noFill/>
          <a:ln w="31750">
            <a:solidFill>
              <a:srgbClr val="009DE1"/>
            </a:solidFill>
          </a:ln>
          <a:effectLst>
            <a:reflection blurRad="6350" stA="810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5BAFE696-7BA8-5D41-B50D-5906AC380A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5296" y="2136702"/>
            <a:ext cx="1506980" cy="1861563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2170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3">
            <a:extLst>
              <a:ext uri="{FF2B5EF4-FFF2-40B4-BE49-F238E27FC236}">
                <a16:creationId xmlns:a16="http://schemas.microsoft.com/office/drawing/2014/main" id="{DAEE1216-362C-BE49-BC38-7EF1D6D69FC3}"/>
              </a:ext>
            </a:extLst>
          </p:cNvPr>
          <p:cNvSpPr txBox="1">
            <a:spLocks/>
          </p:cNvSpPr>
          <p:nvPr/>
        </p:nvSpPr>
        <p:spPr>
          <a:xfrm>
            <a:off x="628650" y="342900"/>
            <a:ext cx="7886700" cy="1704974"/>
          </a:xfrm>
          <a:prstGeom prst="rect">
            <a:avLst/>
          </a:prstGeom>
        </p:spPr>
        <p:txBody>
          <a:bodyPr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Zahnarztbesuch –</a:t>
            </a:r>
          </a:p>
          <a:p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die 4. Säule der Prophylaxe</a:t>
            </a:r>
            <a:b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</a:br>
            <a:endParaRPr lang="de-DE" sz="3000" b="1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5" name="Foliennummernplatzhalter 1">
            <a:extLst>
              <a:ext uri="{FF2B5EF4-FFF2-40B4-BE49-F238E27FC236}">
                <a16:creationId xmlns:a16="http://schemas.microsoft.com/office/drawing/2014/main" id="{4DC50D43-8121-8E4C-AA50-94C471575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8F42-34A3-CD4A-898E-0ABBC660644A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393949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4F51BFBF-1743-0C46-B230-13848701B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2394" y="1295074"/>
            <a:ext cx="4648029" cy="30986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1889D08-60CA-1948-AB6A-868D2F339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Denken Sie daran …</a:t>
            </a:r>
            <a:br>
              <a:rPr lang="de-DE" dirty="0"/>
            </a:b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B5F0CDE3-8BB1-AC4F-BF7F-327936560892}"/>
              </a:ext>
            </a:extLst>
          </p:cNvPr>
          <p:cNvSpPr txBox="1"/>
          <p:nvPr/>
        </p:nvSpPr>
        <p:spPr>
          <a:xfrm rot="16200000">
            <a:off x="8252697" y="1643726"/>
            <a:ext cx="121787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US" sz="600" dirty="0" err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Foto</a:t>
            </a:r>
            <a:r>
              <a:rPr lang="en-US" sz="6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: </a:t>
            </a:r>
            <a:r>
              <a:rPr lang="en-US" sz="600" dirty="0" err="1">
                <a:solidFill>
                  <a:schemeClr val="bg1"/>
                </a:solidFill>
                <a:latin typeface="Arial Narrow" panose="020B0604020202020204" pitchFamily="34" charset="0"/>
                <a:ea typeface="Calibri" panose="020F0502020204030204" pitchFamily="34" charset="0"/>
                <a:cs typeface="Arial Narrow" panose="020B0604020202020204" pitchFamily="34" charset="0"/>
              </a:rPr>
              <a:t>Pressfoto</a:t>
            </a:r>
            <a:r>
              <a:rPr lang="en-US" sz="600" dirty="0">
                <a:solidFill>
                  <a:schemeClr val="bg1"/>
                </a:solidFill>
                <a:latin typeface="Arial Narrow" panose="020B0604020202020204" pitchFamily="34" charset="0"/>
                <a:ea typeface="Calibri" panose="020F0502020204030204" pitchFamily="34" charset="0"/>
                <a:cs typeface="Arial Narrow" panose="020B0604020202020204" pitchFamily="34" charset="0"/>
              </a:rPr>
              <a:t> - </a:t>
            </a:r>
            <a:r>
              <a:rPr lang="en-US" sz="600" dirty="0" err="1">
                <a:solidFill>
                  <a:schemeClr val="bg1"/>
                </a:solidFill>
                <a:latin typeface="Arial Narrow" panose="020B0604020202020204" pitchFamily="34" charset="0"/>
                <a:ea typeface="Calibri" panose="020F0502020204030204" pitchFamily="34" charset="0"/>
                <a:cs typeface="Arial Narrow" panose="020B0604020202020204" pitchFamily="34" charset="0"/>
              </a:rPr>
              <a:t>Freepik.com</a:t>
            </a:r>
            <a:endParaRPr lang="en-US" sz="600" dirty="0">
              <a:solidFill>
                <a:schemeClr val="bg1"/>
              </a:solidFill>
              <a:latin typeface="Arial Narrow" panose="020B0604020202020204" pitchFamily="34" charset="0"/>
              <a:ea typeface="Calibri" panose="020F0502020204030204" pitchFamily="34" charset="0"/>
              <a:cs typeface="Arial Narrow" panose="020B0604020202020204" pitchFamily="34" charset="0"/>
            </a:endParaRP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4086DD87-0934-4843-A682-98C4352248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4164576" cy="3263504"/>
          </a:xfrm>
        </p:spPr>
        <p:txBody>
          <a:bodyPr>
            <a:normAutofit/>
          </a:bodyPr>
          <a:lstStyle/>
          <a:p>
            <a:pPr marL="216000" indent="-216000">
              <a:spcBef>
                <a:spcPts val="1400"/>
              </a:spcBef>
            </a:pPr>
            <a:r>
              <a:rPr lang="de-DE" b="1" dirty="0">
                <a:solidFill>
                  <a:srgbClr val="009DE1"/>
                </a:solidFill>
              </a:rPr>
              <a:t>Regelmäßigkeit schafft Gesundheit        </a:t>
            </a:r>
            <a:r>
              <a:rPr lang="de-DE" spc="200" dirty="0"/>
              <a:t>2</a:t>
            </a:r>
            <a:r>
              <a:rPr lang="de-DE" dirty="0"/>
              <a:t>x im Jahr in die Zahnarztpraxis                        – ganz klar!</a:t>
            </a:r>
          </a:p>
          <a:p>
            <a:pPr marL="216000" indent="-216000">
              <a:spcBef>
                <a:spcPts val="1400"/>
              </a:spcBef>
            </a:pPr>
            <a:r>
              <a:rPr lang="de-DE" b="1" dirty="0">
                <a:solidFill>
                  <a:srgbClr val="009DE1"/>
                </a:solidFill>
              </a:rPr>
              <a:t>Vorsorge ist besser als Nachsorge   </a:t>
            </a:r>
            <a:r>
              <a:rPr lang="de-DE" dirty="0"/>
              <a:t>Prophylaxe schützt vor Karies und                     Zahnfleischerkrankungen.</a:t>
            </a:r>
          </a:p>
          <a:p>
            <a:pPr marL="216000" indent="-216000">
              <a:spcBef>
                <a:spcPts val="1400"/>
              </a:spcBef>
            </a:pPr>
            <a:r>
              <a:rPr lang="de-DE" b="1" dirty="0">
                <a:solidFill>
                  <a:srgbClr val="009DE1"/>
                </a:solidFill>
              </a:rPr>
              <a:t>Vorsorge ist Fürsorge                                    </a:t>
            </a:r>
            <a:r>
              <a:rPr lang="de-DE" dirty="0"/>
              <a:t>Ihr Kind wird es Ihnen danken!</a:t>
            </a:r>
          </a:p>
          <a:p>
            <a:pPr marL="216000" indent="-216000">
              <a:spcBef>
                <a:spcPts val="1400"/>
              </a:spcBef>
              <a:buNone/>
            </a:pPr>
            <a:endParaRPr lang="en-US" sz="700" dirty="0"/>
          </a:p>
          <a:p>
            <a:pPr marL="216000" indent="-216000">
              <a:spcBef>
                <a:spcPts val="1400"/>
              </a:spcBef>
              <a:buNone/>
            </a:pPr>
            <a:endParaRPr lang="en-US" sz="700" dirty="0">
              <a:solidFill>
                <a:srgbClr val="009DE1"/>
              </a:solidFill>
            </a:endParaRPr>
          </a:p>
          <a:p>
            <a:pPr marL="0" indent="0">
              <a:buNone/>
            </a:pPr>
            <a:endParaRPr lang="en-US" sz="700" dirty="0">
              <a:solidFill>
                <a:srgbClr val="009DE1"/>
              </a:solidFill>
            </a:endParaRPr>
          </a:p>
          <a:p>
            <a:endParaRPr lang="de-DE" dirty="0">
              <a:solidFill>
                <a:srgbClr val="009DE1"/>
              </a:solidFill>
            </a:endParaRPr>
          </a:p>
        </p:txBody>
      </p:sp>
      <p:sp>
        <p:nvSpPr>
          <p:cNvPr id="9" name="Foliennummernplatzhalter 1">
            <a:extLst>
              <a:ext uri="{FF2B5EF4-FFF2-40B4-BE49-F238E27FC236}">
                <a16:creationId xmlns:a16="http://schemas.microsoft.com/office/drawing/2014/main" id="{2C574EE2-12C6-244B-80D0-80AE56017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20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65184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472DE9-5B0E-F146-BC9F-BF63AAC03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Themenschwerpunkte</a:t>
            </a:r>
            <a:br>
              <a:rPr lang="de-DE" dirty="0"/>
            </a:br>
            <a:endParaRPr lang="de-DE" dirty="0"/>
          </a:p>
        </p:txBody>
      </p:sp>
      <p:sp>
        <p:nvSpPr>
          <p:cNvPr id="13" name="Inhaltsplatzhalter 12">
            <a:extLst>
              <a:ext uri="{FF2B5EF4-FFF2-40B4-BE49-F238E27FC236}">
                <a16:creationId xmlns:a16="http://schemas.microsoft.com/office/drawing/2014/main" id="{A0EB00F3-D11E-A346-AD0B-C3266AF911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95726" cy="37742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Der Besuch in der Zahnarztpraxis</a:t>
            </a:r>
          </a:p>
          <a:p>
            <a:pPr marL="216000"/>
            <a:r>
              <a:rPr lang="de-DE" b="1" dirty="0">
                <a:solidFill>
                  <a:srgbClr val="009DE1"/>
                </a:solidFill>
              </a:rPr>
              <a:t>Die Untersuchung der Mundhöhle –</a:t>
            </a:r>
          </a:p>
          <a:p>
            <a:pPr marL="216000" lvl="1" indent="0">
              <a:buNone/>
            </a:pPr>
            <a:r>
              <a:rPr lang="de-DE" dirty="0">
                <a:latin typeface="Arial Narrow" panose="020B0604020202020204" pitchFamily="34" charset="0"/>
                <a:cs typeface="Arial Narrow" panose="020B0604020202020204" pitchFamily="34" charset="0"/>
              </a:rPr>
              <a:t>worauf Ihr Zahnarzt/Ihre Zahnärztin              besonders achtet.</a:t>
            </a:r>
          </a:p>
          <a:p>
            <a:pPr marL="216000"/>
            <a:r>
              <a:rPr lang="de-DE" b="1" dirty="0">
                <a:solidFill>
                  <a:srgbClr val="009DE1"/>
                </a:solidFill>
              </a:rPr>
              <a:t>Das </a:t>
            </a:r>
            <a:r>
              <a:rPr lang="de-DE" b="1" dirty="0" err="1">
                <a:solidFill>
                  <a:srgbClr val="009DE1"/>
                </a:solidFill>
              </a:rPr>
              <a:t>Prophylaxeprogramm</a:t>
            </a:r>
            <a:r>
              <a:rPr lang="de-DE" b="1" dirty="0">
                <a:solidFill>
                  <a:srgbClr val="009DE1"/>
                </a:solidFill>
              </a:rPr>
              <a:t>                       für Kinder und Jugendliche –</a:t>
            </a:r>
          </a:p>
          <a:p>
            <a:pPr marL="216000" lvl="1" indent="0">
              <a:buNone/>
            </a:pPr>
            <a:r>
              <a:rPr lang="de-DE" dirty="0">
                <a:latin typeface="Arial Narrow" panose="020B0604020202020204" pitchFamily="34" charset="0"/>
                <a:cs typeface="Arial Narrow" panose="020B0604020202020204" pitchFamily="34" charset="0"/>
              </a:rPr>
              <a:t>was genau wird gemacht?</a:t>
            </a:r>
          </a:p>
          <a:p>
            <a:pPr marL="216000"/>
            <a:endParaRPr lang="de-DE" b="1" dirty="0">
              <a:solidFill>
                <a:srgbClr val="009DE1"/>
              </a:solidFill>
            </a:endParaRPr>
          </a:p>
          <a:p>
            <a:endParaRPr lang="de-DE" dirty="0">
              <a:solidFill>
                <a:srgbClr val="009DE1"/>
              </a:solidFill>
            </a:endParaRPr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479ACFC7-A5DA-F145-A8C5-AD69003A5E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r="4504"/>
          <a:stretch/>
        </p:blipFill>
        <p:spPr bwMode="auto">
          <a:xfrm>
            <a:off x="5161935" y="1224000"/>
            <a:ext cx="4048433" cy="2865715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oliennummernplatzhalter 1">
            <a:extLst>
              <a:ext uri="{FF2B5EF4-FFF2-40B4-BE49-F238E27FC236}">
                <a16:creationId xmlns:a16="http://schemas.microsoft.com/office/drawing/2014/main" id="{7FAAEB47-E6D2-BE41-B16C-710046E1B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ECC9C1D-4621-0A47-B3D4-F4B346DAF264}"/>
              </a:ext>
            </a:extLst>
          </p:cNvPr>
          <p:cNvSpPr txBox="1"/>
          <p:nvPr/>
        </p:nvSpPr>
        <p:spPr>
          <a:xfrm rot="16200000">
            <a:off x="8592175" y="3635482"/>
            <a:ext cx="81207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LAGZ Bayern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71188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472DE9-5B0E-F146-BC9F-BF63AAC03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4816719" cy="892969"/>
          </a:xfrm>
        </p:spPr>
        <p:txBody>
          <a:bodyPr>
            <a:noAutofit/>
          </a:bodyPr>
          <a:lstStyle/>
          <a:p>
            <a:br>
              <a:rPr lang="de-DE" dirty="0"/>
            </a:br>
            <a:r>
              <a:rPr lang="de-DE" dirty="0"/>
              <a:t>Die Untersuchung der Mundhöhle</a:t>
            </a:r>
            <a:br>
              <a:rPr lang="de-DE" dirty="0"/>
            </a:br>
            <a:r>
              <a:rPr lang="de-DE" dirty="0"/>
              <a:t>                 </a:t>
            </a:r>
            <a:br>
              <a:rPr lang="de-DE" sz="2700" dirty="0"/>
            </a:br>
            <a:endParaRPr lang="de-DE" sz="2700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4107474" cy="37068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Beginnt irgendwo Karies?</a:t>
            </a:r>
          </a:p>
          <a:p>
            <a:pPr marL="0" indent="0">
              <a:buNone/>
            </a:pPr>
            <a:r>
              <a:rPr lang="de-DE" dirty="0"/>
              <a:t>Frühzeitig erkannte Schäden lassen sich unter günstigen Bedingungen </a:t>
            </a:r>
          </a:p>
          <a:p>
            <a:r>
              <a:rPr lang="de-DE" dirty="0"/>
              <a:t>rückgängig machen (</a:t>
            </a:r>
            <a:r>
              <a:rPr lang="de-DE" dirty="0" err="1"/>
              <a:t>remineralisieren</a:t>
            </a:r>
            <a:r>
              <a:rPr lang="de-DE" dirty="0"/>
              <a:t>), </a:t>
            </a:r>
          </a:p>
          <a:p>
            <a:r>
              <a:rPr lang="de-DE" dirty="0"/>
              <a:t>in ihrer Ausbreitung aufhalten oder</a:t>
            </a:r>
          </a:p>
          <a:p>
            <a:r>
              <a:rPr lang="de-DE" dirty="0"/>
              <a:t>sehr substanzschonend beheben.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316EE150-F3B8-1345-9585-C17BD686184D}"/>
              </a:ext>
            </a:extLst>
          </p:cNvPr>
          <p:cNvSpPr txBox="1">
            <a:spLocks/>
          </p:cNvSpPr>
          <p:nvPr/>
        </p:nvSpPr>
        <p:spPr>
          <a:xfrm>
            <a:off x="5741813" y="3939251"/>
            <a:ext cx="2221525" cy="797751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300" dirty="0">
                <a:latin typeface="Arial Narrow" panose="020B0604020202020204" pitchFamily="34" charset="0"/>
                <a:cs typeface="Arial Narrow" panose="020B0604020202020204" pitchFamily="34" charset="0"/>
              </a:rPr>
              <a:t>Schmelzkaries am ersten bleibenden Backenzahn bei einem 11-jährigen Mädchen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1BBE9383-0D8E-F34A-8FB3-39225B77FB12}"/>
              </a:ext>
            </a:extLst>
          </p:cNvPr>
          <p:cNvSpPr txBox="1"/>
          <p:nvPr/>
        </p:nvSpPr>
        <p:spPr>
          <a:xfrm rot="16200000">
            <a:off x="7326229" y="3191284"/>
            <a:ext cx="144303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LAGZ Bayern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3FB5A411-05A4-F340-A1D5-4568E2503172}"/>
              </a:ext>
            </a:extLst>
          </p:cNvPr>
          <p:cNvPicPr>
            <a:picLocks/>
          </p:cNvPicPr>
          <p:nvPr/>
        </p:nvPicPr>
        <p:blipFill rotWithShape="1">
          <a:blip r:embed="rId2"/>
          <a:srcRect l="-294" t="-164" r="294" b="23478"/>
          <a:stretch/>
        </p:blipFill>
        <p:spPr>
          <a:xfrm>
            <a:off x="5580000" y="1000992"/>
            <a:ext cx="2355153" cy="29389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Foliennummernplatzhalter 1">
            <a:extLst>
              <a:ext uri="{FF2B5EF4-FFF2-40B4-BE49-F238E27FC236}">
                <a16:creationId xmlns:a16="http://schemas.microsoft.com/office/drawing/2014/main" id="{5DB92019-3D2A-9049-BEED-329880891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14" name="Ellipse 6">
            <a:extLst>
              <a:ext uri="{FF2B5EF4-FFF2-40B4-BE49-F238E27FC236}">
                <a16:creationId xmlns:a16="http://schemas.microsoft.com/office/drawing/2014/main" id="{79C8FAC3-6C49-9743-9574-23CA81817F8F}"/>
              </a:ext>
            </a:extLst>
          </p:cNvPr>
          <p:cNvSpPr/>
          <p:nvPr/>
        </p:nvSpPr>
        <p:spPr>
          <a:xfrm>
            <a:off x="6432920" y="1926660"/>
            <a:ext cx="543564" cy="543564"/>
          </a:xfrm>
          <a:prstGeom prst="ellipse">
            <a:avLst/>
          </a:prstGeom>
          <a:noFill/>
          <a:ln w="22225">
            <a:solidFill>
              <a:srgbClr val="009D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208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472DE9-5B0E-F146-BC9F-BF63AAC03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4816719" cy="892969"/>
          </a:xfrm>
        </p:spPr>
        <p:txBody>
          <a:bodyPr>
            <a:noAutofit/>
          </a:bodyPr>
          <a:lstStyle/>
          <a:p>
            <a:br>
              <a:rPr lang="de-DE" dirty="0"/>
            </a:br>
            <a:br>
              <a:rPr lang="de-DE" dirty="0"/>
            </a:br>
            <a:r>
              <a:rPr lang="de-DE" dirty="0"/>
              <a:t>Die Untersuchung der Mundhöhle</a:t>
            </a:r>
            <a:br>
              <a:rPr lang="de-DE" dirty="0"/>
            </a:br>
            <a:r>
              <a:rPr lang="de-DE" dirty="0"/>
              <a:t>                 </a:t>
            </a:r>
            <a:br>
              <a:rPr lang="de-DE" dirty="0"/>
            </a:br>
            <a:br>
              <a:rPr lang="de-DE" dirty="0"/>
            </a:br>
            <a:endParaRPr lang="de-DE" sz="2700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4931128" cy="37068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Begleitung des Zahnwechsels </a:t>
            </a:r>
          </a:p>
          <a:p>
            <a:pPr marL="0" indent="0">
              <a:buNone/>
            </a:pPr>
            <a:r>
              <a:rPr lang="de-DE" dirty="0"/>
              <a:t>Kinder im Alter von 6-12 Jahren sind in der         sogenannten Wechselgebissphase </a:t>
            </a:r>
          </a:p>
          <a:p>
            <a:r>
              <a:rPr lang="de-DE" dirty="0"/>
              <a:t>Wachsen die Zähne in zweiter Reihe? </a:t>
            </a:r>
          </a:p>
          <a:p>
            <a:r>
              <a:rPr lang="de-DE" dirty="0"/>
              <a:t>Haben die bleibenden Zähne ausreichend Platz?</a:t>
            </a:r>
          </a:p>
          <a:p>
            <a:r>
              <a:rPr lang="de-DE" dirty="0"/>
              <a:t>Sind die Zähne gesund oder liegt evtl. eine Störung des Zahnschmelzes vor? (Kreidezahn)</a:t>
            </a:r>
          </a:p>
          <a:p>
            <a:r>
              <a:rPr lang="de-DE" dirty="0"/>
              <a:t>Sind alle bleibenden Zähne angelegt?</a:t>
            </a:r>
          </a:p>
          <a:p>
            <a:r>
              <a:rPr lang="de-DE" dirty="0"/>
              <a:t>Fehlen Milchzähne als wichtige Platzhalter?</a:t>
            </a:r>
          </a:p>
          <a:p>
            <a:endParaRPr lang="de-DE" dirty="0"/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316EE150-F3B8-1345-9585-C17BD686184D}"/>
              </a:ext>
            </a:extLst>
          </p:cNvPr>
          <p:cNvSpPr txBox="1">
            <a:spLocks/>
          </p:cNvSpPr>
          <p:nvPr/>
        </p:nvSpPr>
        <p:spPr>
          <a:xfrm>
            <a:off x="5713779" y="3350004"/>
            <a:ext cx="2715326" cy="797751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300" dirty="0">
                <a:latin typeface="Arial Narrow" panose="020B0604020202020204" pitchFamily="34" charset="0"/>
                <a:cs typeface="Arial Narrow" panose="020B0604020202020204" pitchFamily="34" charset="0"/>
              </a:rPr>
              <a:t>Zahnwechsel bei einem 6-jährigen Kind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1BBE9383-0D8E-F34A-8FB3-39225B77FB12}"/>
              </a:ext>
            </a:extLst>
          </p:cNvPr>
          <p:cNvSpPr txBox="1"/>
          <p:nvPr/>
        </p:nvSpPr>
        <p:spPr>
          <a:xfrm rot="16200000">
            <a:off x="7593875" y="2599855"/>
            <a:ext cx="144303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LAGZ Bayern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3FB5A411-05A4-F340-A1D5-4568E2503172}"/>
              </a:ext>
            </a:extLst>
          </p:cNvPr>
          <p:cNvPicPr>
            <a:picLocks/>
          </p:cNvPicPr>
          <p:nvPr/>
        </p:nvPicPr>
        <p:blipFill rotWithShape="1">
          <a:blip r:embed="rId2"/>
          <a:srcRect r="6498"/>
          <a:stretch/>
        </p:blipFill>
        <p:spPr>
          <a:xfrm>
            <a:off x="5580000" y="1224000"/>
            <a:ext cx="2628000" cy="2106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Foliennummernplatzhalter 1">
            <a:extLst>
              <a:ext uri="{FF2B5EF4-FFF2-40B4-BE49-F238E27FC236}">
                <a16:creationId xmlns:a16="http://schemas.microsoft.com/office/drawing/2014/main" id="{5DB92019-3D2A-9049-BEED-329880891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5</a:t>
            </a:fld>
            <a:endParaRPr lang="de-DE" dirty="0"/>
          </a:p>
        </p:txBody>
      </p: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FEAB2DE4-6B2B-BD41-921E-CFE813F90CEC}"/>
              </a:ext>
            </a:extLst>
          </p:cNvPr>
          <p:cNvCxnSpPr>
            <a:cxnSpLocks/>
          </p:cNvCxnSpPr>
          <p:nvPr/>
        </p:nvCxnSpPr>
        <p:spPr>
          <a:xfrm flipV="1">
            <a:off x="4143151" y="2360815"/>
            <a:ext cx="2035976" cy="99830"/>
          </a:xfrm>
          <a:prstGeom prst="straightConnector1">
            <a:avLst/>
          </a:prstGeom>
          <a:ln w="34925">
            <a:solidFill>
              <a:srgbClr val="009DE1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3411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B99CD02C-2EA0-894B-9A75-F18078907F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192" y="1890000"/>
            <a:ext cx="1469206" cy="261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9472DE9-5B0E-F146-BC9F-BF63AAC03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4816719" cy="892969"/>
          </a:xfrm>
        </p:spPr>
        <p:txBody>
          <a:bodyPr>
            <a:noAutofit/>
          </a:bodyPr>
          <a:lstStyle/>
          <a:p>
            <a:br>
              <a:rPr lang="de-DE" dirty="0"/>
            </a:br>
            <a:r>
              <a:rPr lang="de-DE" dirty="0"/>
              <a:t>Die Untersuchung der Mundhöhle</a:t>
            </a:r>
            <a:br>
              <a:rPr lang="de-DE" dirty="0"/>
            </a:br>
            <a:br>
              <a:rPr lang="de-DE" sz="2700" dirty="0"/>
            </a:br>
            <a:endParaRPr lang="de-DE" sz="2700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4702579" cy="37068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Begleitung des Zahnwechsels </a:t>
            </a:r>
          </a:p>
          <a:p>
            <a:pPr marL="0" indent="0">
              <a:buNone/>
            </a:pPr>
            <a:r>
              <a:rPr lang="de-DE" dirty="0"/>
              <a:t>Warum ist es sinnvoll, Schiefes gerade zu rücken?</a:t>
            </a:r>
          </a:p>
          <a:p>
            <a:r>
              <a:rPr lang="de-DE" dirty="0"/>
              <a:t>Ästhetik</a:t>
            </a:r>
          </a:p>
          <a:p>
            <a:r>
              <a:rPr lang="de-DE" dirty="0"/>
              <a:t>Kaufunktion</a:t>
            </a:r>
          </a:p>
          <a:p>
            <a:r>
              <a:rPr lang="de-DE" dirty="0"/>
              <a:t>Platzprobleme</a:t>
            </a:r>
          </a:p>
          <a:p>
            <a:r>
              <a:rPr lang="de-DE" dirty="0"/>
              <a:t>Erschwerte Reinigung</a:t>
            </a:r>
          </a:p>
          <a:p>
            <a:r>
              <a:rPr lang="de-DE" dirty="0"/>
              <a:t>Gleichmäßige Belastung der Zähne und des Kiefers</a:t>
            </a:r>
          </a:p>
          <a:p>
            <a:pPr marL="0" indent="0">
              <a:spcBef>
                <a:spcPts val="1350"/>
              </a:spcBef>
              <a:buNone/>
            </a:pPr>
            <a:r>
              <a:rPr lang="de-DE" dirty="0"/>
              <a:t>Lassen Sie sich bei Ihrem Zahnarzt beraten,             wann der richtige Zeitpunkt zur Vorstellung               beim Kieferorthopäden ist!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316EE150-F3B8-1345-9585-C17BD686184D}"/>
              </a:ext>
            </a:extLst>
          </p:cNvPr>
          <p:cNvSpPr txBox="1">
            <a:spLocks/>
          </p:cNvSpPr>
          <p:nvPr/>
        </p:nvSpPr>
        <p:spPr>
          <a:xfrm>
            <a:off x="5724863" y="3926665"/>
            <a:ext cx="2715326" cy="797751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13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1BBE9383-0D8E-F34A-8FB3-39225B77FB12}"/>
              </a:ext>
            </a:extLst>
          </p:cNvPr>
          <p:cNvSpPr txBox="1"/>
          <p:nvPr/>
        </p:nvSpPr>
        <p:spPr>
          <a:xfrm rot="16200000">
            <a:off x="7922877" y="3716479"/>
            <a:ext cx="152637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LAGZ Bayern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3FB5A411-05A4-F340-A1D5-4568E25031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4182" y="1890000"/>
            <a:ext cx="1468800" cy="26092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Foliennummernplatzhalter 1">
            <a:extLst>
              <a:ext uri="{FF2B5EF4-FFF2-40B4-BE49-F238E27FC236}">
                <a16:creationId xmlns:a16="http://schemas.microsoft.com/office/drawing/2014/main" id="{5DB92019-3D2A-9049-BEED-329880891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41749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472DE9-5B0E-F146-BC9F-BF63AAC03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4816719" cy="892969"/>
          </a:xfrm>
        </p:spPr>
        <p:txBody>
          <a:bodyPr>
            <a:noAutofit/>
          </a:bodyPr>
          <a:lstStyle/>
          <a:p>
            <a:br>
              <a:rPr lang="de-DE" dirty="0"/>
            </a:br>
            <a:r>
              <a:rPr lang="de-DE" dirty="0"/>
              <a:t>Die Untersuchung der Mundhöhle</a:t>
            </a:r>
            <a:br>
              <a:rPr lang="de-DE" dirty="0"/>
            </a:br>
            <a:br>
              <a:rPr lang="de-DE" sz="2700" dirty="0"/>
            </a:br>
            <a:endParaRPr lang="de-DE" sz="2700" dirty="0"/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316EE150-F3B8-1345-9585-C17BD686184D}"/>
              </a:ext>
            </a:extLst>
          </p:cNvPr>
          <p:cNvSpPr txBox="1">
            <a:spLocks/>
          </p:cNvSpPr>
          <p:nvPr/>
        </p:nvSpPr>
        <p:spPr>
          <a:xfrm>
            <a:off x="5724863" y="3926665"/>
            <a:ext cx="2715326" cy="797751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13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1BBE9383-0D8E-F34A-8FB3-39225B77FB12}"/>
              </a:ext>
            </a:extLst>
          </p:cNvPr>
          <p:cNvSpPr txBox="1"/>
          <p:nvPr/>
        </p:nvSpPr>
        <p:spPr>
          <a:xfrm rot="16200000">
            <a:off x="7376697" y="3762000"/>
            <a:ext cx="144303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LAGZ Bayern</a:t>
            </a:r>
          </a:p>
        </p:txBody>
      </p:sp>
      <p:sp>
        <p:nvSpPr>
          <p:cNvPr id="9" name="Foliennummernplatzhalter 1">
            <a:extLst>
              <a:ext uri="{FF2B5EF4-FFF2-40B4-BE49-F238E27FC236}">
                <a16:creationId xmlns:a16="http://schemas.microsoft.com/office/drawing/2014/main" id="{5DB92019-3D2A-9049-BEED-329880891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6D4F9158-2375-1E4C-BFD3-62B840B7E737}"/>
              </a:ext>
            </a:extLst>
          </p:cNvPr>
          <p:cNvSpPr txBox="1">
            <a:spLocks/>
          </p:cNvSpPr>
          <p:nvPr/>
        </p:nvSpPr>
        <p:spPr>
          <a:xfrm>
            <a:off x="1141615" y="2076938"/>
            <a:ext cx="3153294" cy="580639"/>
          </a:xfrm>
          <a:prstGeom prst="rect">
            <a:avLst/>
          </a:prstGeom>
        </p:spPr>
        <p:txBody>
          <a:bodyPr>
            <a:norm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3399FF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3399FF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3399FF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3399FF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3399FF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3399FF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3399FF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3399FF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3399FF"/>
                </a:solidFill>
                <a:latin typeface="Arial" charset="0"/>
              </a:defRPr>
            </a:lvl9pPr>
          </a:lstStyle>
          <a:p>
            <a:pPr algn="ctr"/>
            <a:r>
              <a:rPr lang="de-DE" sz="1800" dirty="0">
                <a:solidFill>
                  <a:srgbClr val="009DE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vor </a:t>
            </a:r>
            <a:r>
              <a:rPr lang="de-DE" sz="1800" b="0" dirty="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der Therapie</a:t>
            </a:r>
            <a:endParaRPr lang="de-DE" sz="1800" b="0" kern="0" dirty="0">
              <a:solidFill>
                <a:schemeClr val="tx1"/>
              </a:solidFill>
            </a:endParaRPr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152494C0-D436-2042-9621-32F4A0C942B7}"/>
              </a:ext>
            </a:extLst>
          </p:cNvPr>
          <p:cNvSpPr txBox="1">
            <a:spLocks/>
          </p:cNvSpPr>
          <p:nvPr/>
        </p:nvSpPr>
        <p:spPr>
          <a:xfrm>
            <a:off x="4932218" y="2076938"/>
            <a:ext cx="3070167" cy="576064"/>
          </a:xfrm>
          <a:prstGeom prst="rect">
            <a:avLst/>
          </a:prstGeom>
        </p:spPr>
        <p:txBody>
          <a:bodyPr>
            <a:norm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3399FF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3399FF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3399FF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3399FF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3399FF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3399FF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3399FF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3399FF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3399FF"/>
                </a:solidFill>
                <a:latin typeface="Arial" charset="0"/>
              </a:defRPr>
            </a:lvl9pPr>
          </a:lstStyle>
          <a:p>
            <a:pPr algn="ctr"/>
            <a:r>
              <a:rPr lang="de-DE" sz="1800" dirty="0">
                <a:solidFill>
                  <a:srgbClr val="009DE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nach </a:t>
            </a:r>
            <a:r>
              <a:rPr lang="de-DE" sz="1800" b="0" dirty="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der</a:t>
            </a:r>
            <a:r>
              <a:rPr lang="de-DE" sz="1800" dirty="0">
                <a:solidFill>
                  <a:srgbClr val="009DE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de-DE" sz="1800" b="0" dirty="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Therapie</a:t>
            </a:r>
          </a:p>
        </p:txBody>
      </p:sp>
      <p:pic>
        <p:nvPicPr>
          <p:cNvPr id="16" name="Picture 14">
            <a:extLst>
              <a:ext uri="{FF2B5EF4-FFF2-40B4-BE49-F238E27FC236}">
                <a16:creationId xmlns:a16="http://schemas.microsoft.com/office/drawing/2014/main" id="{64C40713-6EC3-A44A-AF8C-ABF1C2DAC9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152000" y="2448000"/>
            <a:ext cx="3138485" cy="20376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srgbClr val="333333">
                <a:alpha val="40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96BB6DA-42C2-5C43-868B-DA350E7136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896000" y="2448000"/>
            <a:ext cx="3078267" cy="2039231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srgbClr val="333333">
                <a:alpha val="40000"/>
              </a:srgbClr>
            </a:outerShdw>
          </a:effectLst>
        </p:spPr>
      </p:pic>
      <p:sp>
        <p:nvSpPr>
          <p:cNvPr id="21" name="Kreis 20">
            <a:extLst>
              <a:ext uri="{FF2B5EF4-FFF2-40B4-BE49-F238E27FC236}">
                <a16:creationId xmlns:a16="http://schemas.microsoft.com/office/drawing/2014/main" id="{D69281AE-DA04-054C-9C0C-4EFAF6919142}"/>
              </a:ext>
            </a:extLst>
          </p:cNvPr>
          <p:cNvSpPr/>
          <p:nvPr/>
        </p:nvSpPr>
        <p:spPr>
          <a:xfrm rot="20983036">
            <a:off x="6784622" y="448733"/>
            <a:ext cx="1440000" cy="1440000"/>
          </a:xfrm>
          <a:prstGeom prst="pi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C35EAD6C-A158-2044-B75F-A5ABD4C875CE}"/>
              </a:ext>
            </a:extLst>
          </p:cNvPr>
          <p:cNvGrpSpPr/>
          <p:nvPr/>
        </p:nvGrpSpPr>
        <p:grpSpPr>
          <a:xfrm>
            <a:off x="6732000" y="115200"/>
            <a:ext cx="1585544" cy="1874035"/>
            <a:chOff x="6719711" y="71189"/>
            <a:chExt cx="1585544" cy="1874035"/>
          </a:xfrm>
        </p:grpSpPr>
        <p:pic>
          <p:nvPicPr>
            <p:cNvPr id="23" name="Grafik 22">
              <a:extLst>
                <a:ext uri="{FF2B5EF4-FFF2-40B4-BE49-F238E27FC236}">
                  <a16:creationId xmlns:a16="http://schemas.microsoft.com/office/drawing/2014/main" id="{A09D9025-D20E-EC43-9A56-58033D0017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19711" y="71189"/>
              <a:ext cx="1522205" cy="1874035"/>
            </a:xfrm>
            <a:prstGeom prst="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3790BC1D-F988-5544-ABD9-E2D8579E2E64}"/>
                </a:ext>
              </a:extLst>
            </p:cNvPr>
            <p:cNvSpPr txBox="1"/>
            <p:nvPr/>
          </p:nvSpPr>
          <p:spPr>
            <a:xfrm>
              <a:off x="6719711" y="781019"/>
              <a:ext cx="1585544" cy="5913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de-DE" sz="1400" b="1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               </a:t>
              </a:r>
            </a:p>
            <a:p>
              <a:pPr algn="ctr">
                <a:lnSpc>
                  <a:spcPts val="2600"/>
                </a:lnSpc>
              </a:pPr>
              <a:r>
                <a:rPr lang="de-DE" sz="2000" b="1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Der Erfolg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64385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472DE9-5B0E-F146-BC9F-BF63AAC03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4816719" cy="892969"/>
          </a:xfrm>
        </p:spPr>
        <p:txBody>
          <a:bodyPr>
            <a:noAutofit/>
          </a:bodyPr>
          <a:lstStyle/>
          <a:p>
            <a:br>
              <a:rPr lang="de-DE" dirty="0"/>
            </a:br>
            <a:r>
              <a:rPr lang="de-DE" dirty="0"/>
              <a:t>Die Untersuchung der Mundhöhle</a:t>
            </a:r>
            <a:br>
              <a:rPr lang="de-DE" dirty="0"/>
            </a:br>
            <a:br>
              <a:rPr lang="de-DE" sz="2700" dirty="0"/>
            </a:br>
            <a:endParaRPr lang="de-DE" sz="2700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4702579" cy="4448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Begleitung des Zahnwechsels 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316EE150-F3B8-1345-9585-C17BD686184D}"/>
              </a:ext>
            </a:extLst>
          </p:cNvPr>
          <p:cNvSpPr txBox="1">
            <a:spLocks/>
          </p:cNvSpPr>
          <p:nvPr/>
        </p:nvSpPr>
        <p:spPr>
          <a:xfrm>
            <a:off x="5724863" y="3926665"/>
            <a:ext cx="2715326" cy="797751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13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1BBE9383-0D8E-F34A-8FB3-39225B77FB12}"/>
              </a:ext>
            </a:extLst>
          </p:cNvPr>
          <p:cNvSpPr txBox="1"/>
          <p:nvPr/>
        </p:nvSpPr>
        <p:spPr>
          <a:xfrm rot="16200000">
            <a:off x="7585961" y="3869259"/>
            <a:ext cx="144303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LAGZ Bayern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3FB5A411-05A4-F340-A1D5-4568E25031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523" b="5997"/>
          <a:stretch/>
        </p:blipFill>
        <p:spPr>
          <a:xfrm>
            <a:off x="720001" y="1980000"/>
            <a:ext cx="2257560" cy="262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Foliennummernplatzhalter 1">
            <a:extLst>
              <a:ext uri="{FF2B5EF4-FFF2-40B4-BE49-F238E27FC236}">
                <a16:creationId xmlns:a16="http://schemas.microsoft.com/office/drawing/2014/main" id="{5DB92019-3D2A-9049-BEED-329880891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13" name="Inhaltsplatzhalter 3">
            <a:extLst>
              <a:ext uri="{FF2B5EF4-FFF2-40B4-BE49-F238E27FC236}">
                <a16:creationId xmlns:a16="http://schemas.microsoft.com/office/drawing/2014/main" id="{217CCFC6-B0F8-3246-92FC-1A5C91E8267B}"/>
              </a:ext>
            </a:extLst>
          </p:cNvPr>
          <p:cNvSpPr txBox="1">
            <a:spLocks/>
          </p:cNvSpPr>
          <p:nvPr/>
        </p:nvSpPr>
        <p:spPr>
          <a:xfrm>
            <a:off x="3813372" y="1862636"/>
            <a:ext cx="1924666" cy="14182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50"/>
              </a:spcBef>
              <a:buNone/>
            </a:pPr>
            <a:r>
              <a:rPr lang="de-DE" sz="1300" dirty="0"/>
              <a:t>Der neue Zahn hat eine Mineralisationsstörung.    </a:t>
            </a:r>
            <a:r>
              <a:rPr lang="de-DE" sz="1300" b="1" dirty="0">
                <a:solidFill>
                  <a:srgbClr val="009DE1"/>
                </a:solidFill>
              </a:rPr>
              <a:t>Hohes Kariesrisiko!</a:t>
            </a:r>
          </a:p>
          <a:p>
            <a:pPr marL="0" indent="0">
              <a:lnSpc>
                <a:spcPct val="100000"/>
              </a:lnSpc>
              <a:spcBef>
                <a:spcPts val="150"/>
              </a:spcBef>
              <a:buNone/>
            </a:pPr>
            <a:r>
              <a:rPr lang="de-DE" sz="1300" dirty="0">
                <a:sym typeface="Wingdings" panose="05000000000000000000" pitchFamily="2" charset="2"/>
              </a:rPr>
              <a:t> </a:t>
            </a:r>
            <a:r>
              <a:rPr lang="de-DE" sz="1300" dirty="0"/>
              <a:t>intensive prophylaktische Betreuung beim Zahnarzt notwendig!</a:t>
            </a:r>
          </a:p>
        </p:txBody>
      </p:sp>
      <p:sp>
        <p:nvSpPr>
          <p:cNvPr id="15" name="Inhaltsplatzhalter 3">
            <a:extLst>
              <a:ext uri="{FF2B5EF4-FFF2-40B4-BE49-F238E27FC236}">
                <a16:creationId xmlns:a16="http://schemas.microsoft.com/office/drawing/2014/main" id="{40FF5526-0CE8-D04A-A706-205D2AC2BB67}"/>
              </a:ext>
            </a:extLst>
          </p:cNvPr>
          <p:cNvSpPr txBox="1">
            <a:spLocks/>
          </p:cNvSpPr>
          <p:nvPr/>
        </p:nvSpPr>
        <p:spPr>
          <a:xfrm>
            <a:off x="2978560" y="4060214"/>
            <a:ext cx="1932653" cy="11983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1300" dirty="0"/>
              <a:t>Regelrechter Zahnwechsel bei einem 10-jährigen Kind. Der neue Zahn ist gesund.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71391B9D-1F3D-0B40-88F8-23C1BA51D59B}"/>
              </a:ext>
            </a:extLst>
          </p:cNvPr>
          <p:cNvSpPr/>
          <p:nvPr/>
        </p:nvSpPr>
        <p:spPr>
          <a:xfrm>
            <a:off x="-2588342" y="3952567"/>
            <a:ext cx="2389238" cy="6304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7BD6E0DA-BEDD-B945-A362-C67FBBC45FB3}"/>
              </a:ext>
            </a:extLst>
          </p:cNvPr>
          <p:cNvPicPr>
            <a:picLocks/>
          </p:cNvPicPr>
          <p:nvPr/>
        </p:nvPicPr>
        <p:blipFill rotWithShape="1">
          <a:blip r:embed="rId3"/>
          <a:srcRect l="4724" t="32480" r="19650" b="4083"/>
          <a:stretch/>
        </p:blipFill>
        <p:spPr>
          <a:xfrm>
            <a:off x="5940000" y="1980000"/>
            <a:ext cx="2257200" cy="262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4AD366A9-D38C-614E-965B-B77B11DAD308}"/>
              </a:ext>
            </a:extLst>
          </p:cNvPr>
          <p:cNvCxnSpPr>
            <a:cxnSpLocks/>
          </p:cNvCxnSpPr>
          <p:nvPr/>
        </p:nvCxnSpPr>
        <p:spPr>
          <a:xfrm>
            <a:off x="5342626" y="2231366"/>
            <a:ext cx="1788544" cy="678611"/>
          </a:xfrm>
          <a:prstGeom prst="straightConnector1">
            <a:avLst/>
          </a:prstGeom>
          <a:ln w="34925">
            <a:solidFill>
              <a:srgbClr val="009DE1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D8BE0BCB-F5F5-0547-B349-C1A175E986C7}"/>
              </a:ext>
            </a:extLst>
          </p:cNvPr>
          <p:cNvCxnSpPr>
            <a:cxnSpLocks/>
          </p:cNvCxnSpPr>
          <p:nvPr/>
        </p:nvCxnSpPr>
        <p:spPr>
          <a:xfrm flipH="1" flipV="1">
            <a:off x="2081842" y="3099758"/>
            <a:ext cx="1236452" cy="954657"/>
          </a:xfrm>
          <a:prstGeom prst="straightConnector1">
            <a:avLst/>
          </a:prstGeom>
          <a:ln w="34925">
            <a:solidFill>
              <a:srgbClr val="009DE1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23246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472DE9-5B0E-F146-BC9F-BF63AAC03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4816719" cy="892969"/>
          </a:xfrm>
        </p:spPr>
        <p:txBody>
          <a:bodyPr>
            <a:noAutofit/>
          </a:bodyPr>
          <a:lstStyle/>
          <a:p>
            <a:br>
              <a:rPr lang="de-DE" dirty="0"/>
            </a:br>
            <a:r>
              <a:rPr lang="de-DE" dirty="0"/>
              <a:t>Die Untersuchung der Mundhöhle</a:t>
            </a:r>
            <a:br>
              <a:rPr lang="de-DE" dirty="0"/>
            </a:br>
            <a:br>
              <a:rPr lang="de-DE" sz="2700" dirty="0"/>
            </a:br>
            <a:endParaRPr lang="de-DE" sz="2700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080569" cy="29373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Begleitung des Zahnwechsels </a:t>
            </a:r>
          </a:p>
          <a:p>
            <a:pPr marL="0" indent="0">
              <a:spcBef>
                <a:spcPts val="1350"/>
              </a:spcBef>
              <a:buNone/>
            </a:pPr>
            <a:r>
              <a:rPr lang="de-DE" b="1" dirty="0"/>
              <a:t>Das lange Warten auf den           neuen Zahn …</a:t>
            </a:r>
          </a:p>
          <a:p>
            <a:pPr marL="0" indent="0">
              <a:buNone/>
            </a:pPr>
            <a:r>
              <a:rPr lang="de-DE" dirty="0"/>
              <a:t>Ein Röntgenbild (z</a:t>
            </a:r>
            <a:r>
              <a:rPr lang="de-DE" spc="150" dirty="0"/>
              <a:t>.</a:t>
            </a:r>
            <a:r>
              <a:rPr lang="de-DE" dirty="0"/>
              <a:t>B. OPG)           in der Zahnarztpraxis schafft Klarheit!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b="1" dirty="0">
              <a:solidFill>
                <a:srgbClr val="009DE1"/>
              </a:solidFill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316EE150-F3B8-1345-9585-C17BD686184D}"/>
              </a:ext>
            </a:extLst>
          </p:cNvPr>
          <p:cNvSpPr txBox="1">
            <a:spLocks/>
          </p:cNvSpPr>
          <p:nvPr/>
        </p:nvSpPr>
        <p:spPr>
          <a:xfrm>
            <a:off x="5724863" y="3926665"/>
            <a:ext cx="2715326" cy="797751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13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9" name="Foliennummernplatzhalter 1">
            <a:extLst>
              <a:ext uri="{FF2B5EF4-FFF2-40B4-BE49-F238E27FC236}">
                <a16:creationId xmlns:a16="http://schemas.microsoft.com/office/drawing/2014/main" id="{5DB92019-3D2A-9049-BEED-329880891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71391B9D-1F3D-0B40-88F8-23C1BA51D59B}"/>
              </a:ext>
            </a:extLst>
          </p:cNvPr>
          <p:cNvSpPr/>
          <p:nvPr/>
        </p:nvSpPr>
        <p:spPr>
          <a:xfrm>
            <a:off x="-2588342" y="3952567"/>
            <a:ext cx="2389238" cy="6304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7BD6E0DA-BEDD-B945-A362-C67FBBC45F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458" r="7647"/>
          <a:stretch/>
        </p:blipFill>
        <p:spPr>
          <a:xfrm>
            <a:off x="4018844" y="1980000"/>
            <a:ext cx="4532489" cy="262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1BBE9383-0D8E-F34A-8FB3-39225B77FB12}"/>
              </a:ext>
            </a:extLst>
          </p:cNvPr>
          <p:cNvSpPr txBox="1"/>
          <p:nvPr/>
        </p:nvSpPr>
        <p:spPr>
          <a:xfrm rot="16200000">
            <a:off x="8159138" y="3784680"/>
            <a:ext cx="149157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>
                <a:latin typeface="Arial Narrow" panose="020B0604020202020204" pitchFamily="34" charset="0"/>
                <a:cs typeface="Arial Narrow" panose="020B0604020202020204" pitchFamily="34" charset="0"/>
              </a:rPr>
              <a:t>Bild: </a:t>
            </a:r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LAGZ Bayern</a:t>
            </a:r>
          </a:p>
        </p:txBody>
      </p:sp>
      <p:sp>
        <p:nvSpPr>
          <p:cNvPr id="14" name="Inhaltsplatzhalter 3">
            <a:extLst>
              <a:ext uri="{FF2B5EF4-FFF2-40B4-BE49-F238E27FC236}">
                <a16:creationId xmlns:a16="http://schemas.microsoft.com/office/drawing/2014/main" id="{43A25AF3-1885-664C-9C1F-FF3DFCC70D68}"/>
              </a:ext>
            </a:extLst>
          </p:cNvPr>
          <p:cNvSpPr txBox="1">
            <a:spLocks/>
          </p:cNvSpPr>
          <p:nvPr/>
        </p:nvSpPr>
        <p:spPr>
          <a:xfrm>
            <a:off x="5756694" y="1346823"/>
            <a:ext cx="2907528" cy="5991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1300" dirty="0"/>
          </a:p>
          <a:p>
            <a:pPr marL="0" indent="0">
              <a:buNone/>
            </a:pPr>
            <a:r>
              <a:rPr lang="de-DE" sz="1300" dirty="0"/>
              <a:t>OPG eines neuneinhalb Jahre alten Jungen. </a:t>
            </a:r>
          </a:p>
        </p:txBody>
      </p:sp>
    </p:spTree>
    <p:extLst>
      <p:ext uri="{BB962C8B-B14F-4D97-AF65-F5344CB8AC3E}">
        <p14:creationId xmlns:p14="http://schemas.microsoft.com/office/powerpoint/2010/main" val="19798488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867</Words>
  <Application>Microsoft Office PowerPoint</Application>
  <PresentationFormat>Bildschirmpräsentation (16:9)</PresentationFormat>
  <Paragraphs>153</Paragraphs>
  <Slides>20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5" baseType="lpstr">
      <vt:lpstr>Arial</vt:lpstr>
      <vt:lpstr>Arial Narrow</vt:lpstr>
      <vt:lpstr>Calibri</vt:lpstr>
      <vt:lpstr>Calibri Light</vt:lpstr>
      <vt:lpstr>Office</vt:lpstr>
      <vt:lpstr>PowerPoint-Präsentation</vt:lpstr>
      <vt:lpstr>PowerPoint-Präsentation</vt:lpstr>
      <vt:lpstr>Themenschwerpunkte </vt:lpstr>
      <vt:lpstr> Die Untersuchung der Mundhöhle                   </vt:lpstr>
      <vt:lpstr>  Die Untersuchung der Mundhöhle                    </vt:lpstr>
      <vt:lpstr> Die Untersuchung der Mundhöhle  </vt:lpstr>
      <vt:lpstr> Die Untersuchung der Mundhöhle  </vt:lpstr>
      <vt:lpstr> Die Untersuchung der Mundhöhle  </vt:lpstr>
      <vt:lpstr> Die Untersuchung der Mundhöhle  </vt:lpstr>
      <vt:lpstr> Die Untersuchung der Mundhöhle  </vt:lpstr>
      <vt:lpstr> Die Untersuchung der Mundhöhle  </vt:lpstr>
      <vt:lpstr> Die Untersuchung der Mundhöhle                   </vt:lpstr>
      <vt:lpstr> Das Prophylaxeprogramm für Kinder und Jugendliche  </vt:lpstr>
      <vt:lpstr> Das Prophylaxeprogramm für Kinder und Jugendliche  </vt:lpstr>
      <vt:lpstr> Das Prophylaxeprogramm für Kinder und Jugendliche  </vt:lpstr>
      <vt:lpstr> Das Prophylaxeprogramm für Kinder und Jugendliche  </vt:lpstr>
      <vt:lpstr> Das Prophylaxeprogramm für Kinder und Jugendliche  </vt:lpstr>
      <vt:lpstr>PowerPoint-Präsentation</vt:lpstr>
      <vt:lpstr>Haben Sie noch Fragen? </vt:lpstr>
      <vt:lpstr>Denken Sie daran …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info@pokorny-kreativ-welten.de</dc:creator>
  <cp:lastModifiedBy>Franz Westner</cp:lastModifiedBy>
  <cp:revision>232</cp:revision>
  <cp:lastPrinted>2022-03-16T18:58:31Z</cp:lastPrinted>
  <dcterms:created xsi:type="dcterms:W3CDTF">2020-03-10T11:05:04Z</dcterms:created>
  <dcterms:modified xsi:type="dcterms:W3CDTF">2023-11-14T19:49:11Z</dcterms:modified>
</cp:coreProperties>
</file>