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311" r:id="rId2"/>
    <p:sldId id="256" r:id="rId3"/>
    <p:sldId id="295" r:id="rId4"/>
    <p:sldId id="259" r:id="rId5"/>
    <p:sldId id="260" r:id="rId6"/>
    <p:sldId id="261" r:id="rId7"/>
    <p:sldId id="277" r:id="rId8"/>
    <p:sldId id="287" r:id="rId9"/>
    <p:sldId id="296" r:id="rId10"/>
    <p:sldId id="298" r:id="rId11"/>
    <p:sldId id="307" r:id="rId12"/>
    <p:sldId id="310" r:id="rId13"/>
    <p:sldId id="297" r:id="rId14"/>
    <p:sldId id="288" r:id="rId15"/>
    <p:sldId id="316" r:id="rId16"/>
    <p:sldId id="289" r:id="rId17"/>
    <p:sldId id="299" r:id="rId18"/>
    <p:sldId id="312" r:id="rId19"/>
    <p:sldId id="300" r:id="rId20"/>
    <p:sldId id="301" r:id="rId21"/>
    <p:sldId id="302" r:id="rId22"/>
    <p:sldId id="314" r:id="rId23"/>
    <p:sldId id="315" r:id="rId24"/>
    <p:sldId id="304" r:id="rId25"/>
    <p:sldId id="305" r:id="rId26"/>
    <p:sldId id="306" r:id="rId27"/>
    <p:sldId id="275" r:id="rId28"/>
    <p:sldId id="273" r:id="rId29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E79"/>
    <a:srgbClr val="FF6A25"/>
    <a:srgbClr val="E30019"/>
    <a:srgbClr val="009DE1"/>
    <a:srgbClr val="FFFC00"/>
    <a:srgbClr val="FFED77"/>
    <a:srgbClr val="4E8F00"/>
    <a:srgbClr val="6EB121"/>
    <a:srgbClr val="DEF0FA"/>
    <a:srgbClr val="F3CB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25"/>
    <p:restoredTop sz="94623"/>
  </p:normalViewPr>
  <p:slideViewPr>
    <p:cSldViewPr snapToGrid="0" snapToObjects="1" showGuides="1">
      <p:cViewPr varScale="1">
        <p:scale>
          <a:sx n="82" d="100"/>
          <a:sy n="82" d="100"/>
        </p:scale>
        <p:origin x="90" y="792"/>
      </p:cViewPr>
      <p:guideLst>
        <p:guide orient="horz" pos="159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59" d="100"/>
          <a:sy n="159" d="100"/>
        </p:scale>
        <p:origin x="6344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192B762B-9418-C942-B8E9-B5182A7FFB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0B3131D-AFC3-E14B-BA0A-6B9EE6F3E7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4A94A-4E33-2243-86E3-652A4E05C521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0B90E9-9726-8F43-9519-C61E1BBB6A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B504BC5-5AF6-814E-87A8-83301F5BAB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C3E97-EBD9-5048-82BC-5746F0B085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355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EC9EB-CF08-0646-B81E-4A2B32A77DE6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60893-ED4B-CD43-846E-8460E3A289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68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494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967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380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4865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0350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9754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4086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191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E5C018B-5D7B-B946-A77F-523779ECDD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0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466995F4-1F38-BA4F-A251-FD11E904BC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979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CB366ED-05A2-E34E-9AB4-164C66938E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8423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7045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43CAEC3-236A-C34C-BDA4-265621ADFB75}"/>
              </a:ext>
            </a:extLst>
          </p:cNvPr>
          <p:cNvSpPr/>
          <p:nvPr userDrawn="1"/>
        </p:nvSpPr>
        <p:spPr>
          <a:xfrm>
            <a:off x="-1" y="1189891"/>
            <a:ext cx="5826369" cy="40268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5901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6F9A005-CF0B-C247-B943-35E9E71A7D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8454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123402-6F89-7E4E-8ED1-0C3652550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A9C54D-5276-7D4B-B09E-8141FCF3B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1DD04B-3D08-5847-8635-B0FA5140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70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2B009C-89E8-354F-B2B4-90E46879C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D9ED9-24E5-FB42-8D26-0C8BA53EA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178BA04-A164-F147-8CC3-2B0158D8FB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0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5A9A2-F3FA-1D48-B3AD-98978D518BB6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58F42-34A3-CD4A-898E-0ABBC66064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04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9" r:id="rId3"/>
    <p:sldLayoutId id="2147483663" r:id="rId4"/>
    <p:sldLayoutId id="2147483667" r:id="rId5"/>
    <p:sldLayoutId id="2147483666" r:id="rId6"/>
    <p:sldLayoutId id="2147483665" r:id="rId7"/>
    <p:sldLayoutId id="2147483662" r:id="rId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10" Type="http://schemas.openxmlformats.org/officeDocument/2006/relationships/image" Target="../media/image18.png"/><Relationship Id="rId4" Type="http://schemas.openxmlformats.org/officeDocument/2006/relationships/image" Target="../media/image25.jp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C096E5D-9BE6-3F4C-B89D-B5B76BFD0FFB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5766288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Herzlich willkommen zum Vortrag über die Zahn- und Mundgesundheit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unserer Kinder von </a:t>
            </a:r>
            <a:r>
              <a:rPr lang="de-DE" sz="3000" b="1" spc="3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6</a:t>
            </a:r>
            <a:r>
              <a:rPr lang="de-DE" sz="3000" b="1" spc="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-</a:t>
            </a:r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12 Jahren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D398530-4AF7-284E-92E0-9B9BEA9A92C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</a:t>
            </a:fld>
            <a:endParaRPr lang="de-DE" sz="9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8D30663-28B6-4D4F-8750-CA337FAC7672}"/>
              </a:ext>
            </a:extLst>
          </p:cNvPr>
          <p:cNvSpPr txBox="1"/>
          <p:nvPr/>
        </p:nvSpPr>
        <p:spPr>
          <a:xfrm>
            <a:off x="4209010" y="2934565"/>
            <a:ext cx="2624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Ih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/</a:t>
            </a:r>
            <a:r>
              <a:rPr lang="de-DE" sz="1400" b="1" spc="5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Referen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t/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in:</a:t>
            </a:r>
          </a:p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Dr. Franziska Mustermann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B92DEE1-CF6C-ED4B-83FB-29B3520D52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34" t="2750" r="3930" b="14014"/>
          <a:stretch/>
        </p:blipFill>
        <p:spPr>
          <a:xfrm>
            <a:off x="720000" y="1940400"/>
            <a:ext cx="3089564" cy="3089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7284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sz="2700" dirty="0">
                <a:solidFill>
                  <a:srgbClr val="009DE1"/>
                </a:solidFill>
              </a:rPr>
              <a:t>Zucker – die tägliche Versuchung</a:t>
            </a:r>
            <a:br>
              <a:rPr lang="de-DE" sz="2700" dirty="0">
                <a:solidFill>
                  <a:srgbClr val="009DE1"/>
                </a:solidFill>
              </a:rPr>
            </a:br>
            <a:endParaRPr lang="de-DE" sz="2700" dirty="0">
              <a:solidFill>
                <a:srgbClr val="009DE1"/>
              </a:solidFill>
            </a:endParaRP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10</a:t>
            </a:fld>
            <a:endParaRPr lang="de-DE" sz="9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77DCC4F-48CE-5442-A903-0F8B5EE770EF}"/>
              </a:ext>
            </a:extLst>
          </p:cNvPr>
          <p:cNvSpPr txBox="1"/>
          <p:nvPr/>
        </p:nvSpPr>
        <p:spPr>
          <a:xfrm rot="16200000">
            <a:off x="9333364" y="-275689"/>
            <a:ext cx="9144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Archiv ﻿LAGZ/BLZK</a:t>
            </a:r>
          </a:p>
        </p:txBody>
      </p:sp>
      <p:sp>
        <p:nvSpPr>
          <p:cNvPr id="23" name="Inhaltsplatzhalter 3">
            <a:extLst>
              <a:ext uri="{FF2B5EF4-FFF2-40B4-BE49-F238E27FC236}">
                <a16:creationId xmlns:a16="http://schemas.microsoft.com/office/drawing/2014/main" id="{DFEF3BBD-F668-164B-A41E-22D9E8591088}"/>
              </a:ext>
            </a:extLst>
          </p:cNvPr>
          <p:cNvSpPr txBox="1">
            <a:spLocks/>
          </p:cNvSpPr>
          <p:nvPr/>
        </p:nvSpPr>
        <p:spPr>
          <a:xfrm>
            <a:off x="630000" y="896477"/>
            <a:ext cx="8442325" cy="7725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de-DE" sz="18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Zuckerarten – </a:t>
            </a:r>
            <a:r>
              <a:rPr lang="de-DE" sz="18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Monosaccharide und Disaccharide mögen unsere Kariesbakterien besonders gerne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7" name="Textplatzhalter 2">
            <a:extLst>
              <a:ext uri="{FF2B5EF4-FFF2-40B4-BE49-F238E27FC236}">
                <a16:creationId xmlns:a16="http://schemas.microsoft.com/office/drawing/2014/main" id="{14BC0B7C-E250-4D4C-820F-F8F3A4AE40E8}"/>
              </a:ext>
            </a:extLst>
          </p:cNvPr>
          <p:cNvSpPr txBox="1">
            <a:spLocks/>
          </p:cNvSpPr>
          <p:nvPr/>
        </p:nvSpPr>
        <p:spPr>
          <a:xfrm>
            <a:off x="630000" y="1383713"/>
            <a:ext cx="3754246" cy="23069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80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Narrow" panose="020B0604020202020204" pitchFamily="34" charset="0"/>
                <a:cs typeface="Arial Narrow" panose="020B0604020202020204" pitchFamily="34" charset="0"/>
              </a:rPr>
              <a:t>Monosaccharide = Einfachzucker</a:t>
            </a:r>
          </a:p>
          <a:p>
            <a:pPr marL="216000" lvl="0" indent="-216000" defTabSz="6858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Glukose/Dextrose/Traubenzucker</a:t>
            </a:r>
          </a:p>
          <a:p>
            <a:pPr marL="216000" lvl="0" indent="-216000" defTabSz="6858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Fruktose/Fruchtzucker</a:t>
            </a:r>
          </a:p>
          <a:p>
            <a:pPr marL="216000" lvl="0" indent="-216000" defTabSz="6858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Galaktose/Schleimzucker</a:t>
            </a:r>
          </a:p>
          <a:p>
            <a:pPr marL="216000" lvl="0" indent="-216000">
              <a:spcBef>
                <a:spcPts val="400"/>
              </a:spcBef>
              <a:defRPr/>
            </a:pPr>
            <a:endParaRPr lang="de-DE" sz="1800" b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0">
              <a:spcBef>
                <a:spcPts val="400"/>
              </a:spcBef>
              <a:defRPr/>
            </a:pPr>
            <a:endParaRPr lang="de-DE" sz="1800" b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0">
              <a:spcBef>
                <a:spcPts val="600"/>
              </a:spcBef>
              <a:defRPr/>
            </a:pPr>
            <a:endParaRPr lang="de-DE" sz="1800" b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8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9" name="Textplatzhalter 4">
            <a:extLst>
              <a:ext uri="{FF2B5EF4-FFF2-40B4-BE49-F238E27FC236}">
                <a16:creationId xmlns:a16="http://schemas.microsoft.com/office/drawing/2014/main" id="{AA866F19-E88B-0342-8FD4-53C6423EF6E2}"/>
              </a:ext>
            </a:extLst>
          </p:cNvPr>
          <p:cNvSpPr txBox="1">
            <a:spLocks/>
          </p:cNvSpPr>
          <p:nvPr/>
        </p:nvSpPr>
        <p:spPr>
          <a:xfrm>
            <a:off x="4775344" y="1383714"/>
            <a:ext cx="5183188" cy="32874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1800" dirty="0">
                <a:solidFill>
                  <a:schemeClr val="accent1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Disaccharide = Doppelzucker</a:t>
            </a:r>
          </a:p>
          <a:p>
            <a:pPr marL="216000" lvl="0" indent="-21600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Saccharose/Haushaltszucker/Rübenzucker/ Vollrohrzucker</a:t>
            </a:r>
          </a:p>
          <a:p>
            <a:pPr marL="216000" lvl="0" indent="-21600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Brauner Zucker</a:t>
            </a:r>
          </a:p>
          <a:p>
            <a:pPr marL="216000" lvl="0" indent="-21600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Maltose/Malzzucker</a:t>
            </a:r>
          </a:p>
          <a:p>
            <a:pPr marL="216000" lvl="0" indent="-21600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Laktose/Milchzucker </a:t>
            </a:r>
          </a:p>
          <a:p>
            <a:pPr marL="216000" lvl="0" indent="-21600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Kandis</a:t>
            </a:r>
          </a:p>
          <a:p>
            <a:pPr marL="216000" lvl="0" indent="-21600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Invertzucker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18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2D9A081-75B2-F541-B959-98CE1FB17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099" y="3567706"/>
            <a:ext cx="1833901" cy="115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4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Zucker – die tägliche Versuchung</a:t>
            </a:r>
            <a:br>
              <a:rPr lang="de-DE" dirty="0"/>
            </a:br>
            <a:endParaRPr lang="de-DE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11</a:t>
            </a:fld>
            <a:endParaRPr lang="de-DE" sz="900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A02F55A-EDA3-944D-AA08-72F9677A95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" t="1029" r="4492" b="5515"/>
          <a:stretch/>
        </p:blipFill>
        <p:spPr>
          <a:xfrm>
            <a:off x="321697" y="1505648"/>
            <a:ext cx="1555200" cy="1566000"/>
          </a:xfrm>
          <a:prstGeom prst="ellipse">
            <a:avLst/>
          </a:prstGeom>
          <a:ln w="34925" cap="rnd" cmpd="sng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26C225F-F174-A643-A4DB-8475BB58749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67711" y="1505648"/>
            <a:ext cx="1555200" cy="1565999"/>
          </a:xfrm>
          <a:prstGeom prst="ellipse">
            <a:avLst/>
          </a:prstGeom>
          <a:ln w="34925" cap="rnd" cmpd="sng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61549AE-C084-3E4A-8E8C-02E9C88287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381" t="10257" r="7305" b="6429"/>
          <a:stretch/>
        </p:blipFill>
        <p:spPr>
          <a:xfrm>
            <a:off x="3813831" y="1505648"/>
            <a:ext cx="1555093" cy="1565061"/>
          </a:xfrm>
          <a:prstGeom prst="ellipse">
            <a:avLst/>
          </a:prstGeom>
          <a:ln w="34925" cap="rnd" cmpd="sng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06898CE6-5515-4549-B695-D99E8C89E733}"/>
              </a:ext>
            </a:extLst>
          </p:cNvPr>
          <p:cNvPicPr>
            <a:picLocks/>
          </p:cNvPicPr>
          <p:nvPr/>
        </p:nvPicPr>
        <p:blipFill rotWithShape="1">
          <a:blip r:embed="rId5"/>
          <a:srcRect l="694" t="-166" r="5351" b="6211"/>
          <a:stretch/>
        </p:blipFill>
        <p:spPr>
          <a:xfrm>
            <a:off x="2940771" y="3105961"/>
            <a:ext cx="1555200" cy="1565999"/>
          </a:xfrm>
          <a:prstGeom prst="ellipse">
            <a:avLst/>
          </a:prstGeom>
          <a:ln w="34925" cap="rnd" cmpd="sng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9B6BF1CD-D902-F645-86D3-71F9D6DCB342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686784" y="3105961"/>
            <a:ext cx="1555200" cy="1571578"/>
          </a:xfrm>
          <a:prstGeom prst="ellipse">
            <a:avLst/>
          </a:prstGeom>
          <a:ln w="34925" cap="rnd" cmpd="sng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F38BCAE1-C4B2-A24C-B455-03035BD6A320}"/>
              </a:ext>
            </a:extLst>
          </p:cNvPr>
          <p:cNvPicPr>
            <a:picLocks/>
          </p:cNvPicPr>
          <p:nvPr/>
        </p:nvPicPr>
        <p:blipFill rotWithShape="1">
          <a:blip r:embed="rId7"/>
          <a:srcRect l="2672" t="6031" r="7007" b="3648"/>
          <a:stretch/>
        </p:blipFill>
        <p:spPr>
          <a:xfrm>
            <a:off x="1194704" y="3105961"/>
            <a:ext cx="1555093" cy="1565999"/>
          </a:xfrm>
          <a:prstGeom prst="ellipse">
            <a:avLst/>
          </a:prstGeom>
          <a:ln w="34925" cap="rnd" cmpd="sng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sp>
        <p:nvSpPr>
          <p:cNvPr id="24" name="Kreis 23">
            <a:extLst>
              <a:ext uri="{FF2B5EF4-FFF2-40B4-BE49-F238E27FC236}">
                <a16:creationId xmlns:a16="http://schemas.microsoft.com/office/drawing/2014/main" id="{410998DB-8AE2-0D4E-A5DF-4913BE82D854}"/>
              </a:ext>
            </a:extLst>
          </p:cNvPr>
          <p:cNvSpPr/>
          <p:nvPr/>
        </p:nvSpPr>
        <p:spPr>
          <a:xfrm rot="20983036">
            <a:off x="6784622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9B2F73CF-F6FE-6142-9C72-C2C87C9267DB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559845" y="1505648"/>
            <a:ext cx="1555093" cy="1565999"/>
          </a:xfrm>
          <a:prstGeom prst="ellipse">
            <a:avLst/>
          </a:prstGeom>
          <a:ln w="34925" cap="rnd" cmpd="sng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83D54E9-CA14-EB4B-8DA3-1D632C4C4272}"/>
              </a:ext>
            </a:extLst>
          </p:cNvPr>
          <p:cNvGrpSpPr/>
          <p:nvPr/>
        </p:nvGrpSpPr>
        <p:grpSpPr>
          <a:xfrm>
            <a:off x="6731000" y="82478"/>
            <a:ext cx="1543756" cy="1874035"/>
            <a:chOff x="6719711" y="71189"/>
            <a:chExt cx="1543756" cy="1874035"/>
          </a:xfrm>
        </p:grpSpPr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99CB9819-097B-0C45-90D4-4958D300A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3EF167DC-D2D7-A94D-8BEC-3FAA5126D0BA}"/>
                </a:ext>
              </a:extLst>
            </p:cNvPr>
            <p:cNvSpPr txBox="1"/>
            <p:nvPr/>
          </p:nvSpPr>
          <p:spPr>
            <a:xfrm>
              <a:off x="6829778" y="1029413"/>
              <a:ext cx="1433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Schauen wir mal genauer</a:t>
              </a:r>
            </a:p>
          </p:txBody>
        </p:sp>
      </p:grpSp>
      <p:pic>
        <p:nvPicPr>
          <p:cNvPr id="30" name="Grafik 29">
            <a:extLst>
              <a:ext uri="{FF2B5EF4-FFF2-40B4-BE49-F238E27FC236}">
                <a16:creationId xmlns:a16="http://schemas.microsoft.com/office/drawing/2014/main" id="{4C140BCD-5301-0C4E-9199-C6A95398AAC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2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-301" t="24524" r="12577" b="51266"/>
          <a:stretch/>
        </p:blipFill>
        <p:spPr>
          <a:xfrm>
            <a:off x="5922772" y="3329796"/>
            <a:ext cx="835565" cy="841169"/>
          </a:xfrm>
          <a:prstGeom prst="ellipse">
            <a:avLst/>
          </a:prstGeom>
          <a:ln w="3492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Inhaltsplatzhalter 3">
            <a:extLst>
              <a:ext uri="{FF2B5EF4-FFF2-40B4-BE49-F238E27FC236}">
                <a16:creationId xmlns:a16="http://schemas.microsoft.com/office/drawing/2014/main" id="{25074335-2FBB-7C44-BE7C-328087F96B16}"/>
              </a:ext>
            </a:extLst>
          </p:cNvPr>
          <p:cNvSpPr txBox="1">
            <a:spLocks/>
          </p:cNvSpPr>
          <p:nvPr/>
        </p:nvSpPr>
        <p:spPr>
          <a:xfrm>
            <a:off x="99728" y="3671014"/>
            <a:ext cx="1587267" cy="10503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400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8618897-5FEE-8A44-8D6D-6D3ED9D1A060}"/>
              </a:ext>
            </a:extLst>
          </p:cNvPr>
          <p:cNvSpPr/>
          <p:nvPr/>
        </p:nvSpPr>
        <p:spPr>
          <a:xfrm>
            <a:off x="333888" y="2016920"/>
            <a:ext cx="5838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/>
              <a:t>Inhalt: </a:t>
            </a:r>
          </a:p>
          <a:p>
            <a:r>
              <a:rPr lang="de-DE" sz="1100" dirty="0"/>
              <a:t>330 ml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DFB91BCC-7139-6B43-BA61-8155F30E95EE}"/>
              </a:ext>
            </a:extLst>
          </p:cNvPr>
          <p:cNvSpPr/>
          <p:nvPr/>
        </p:nvSpPr>
        <p:spPr>
          <a:xfrm>
            <a:off x="2070596" y="2016920"/>
            <a:ext cx="5838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/>
              <a:t>Inhalt: </a:t>
            </a:r>
          </a:p>
          <a:p>
            <a:r>
              <a:rPr lang="de-DE" sz="1100" dirty="0"/>
              <a:t>500 ml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AE1006EA-05FF-E74D-B8AB-CA7525F716EE}"/>
              </a:ext>
            </a:extLst>
          </p:cNvPr>
          <p:cNvSpPr/>
          <p:nvPr/>
        </p:nvSpPr>
        <p:spPr>
          <a:xfrm>
            <a:off x="3831754" y="2016920"/>
            <a:ext cx="5838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/>
              <a:t>Inhalt: </a:t>
            </a:r>
          </a:p>
          <a:p>
            <a:r>
              <a:rPr lang="de-DE" sz="1100" dirty="0"/>
              <a:t>500 ml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EDCB93E2-4DF0-A946-943A-6595B80FFADF}"/>
              </a:ext>
            </a:extLst>
          </p:cNvPr>
          <p:cNvSpPr/>
          <p:nvPr/>
        </p:nvSpPr>
        <p:spPr>
          <a:xfrm>
            <a:off x="5588022" y="2016920"/>
            <a:ext cx="5838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/>
              <a:t>Inhalt: </a:t>
            </a:r>
          </a:p>
          <a:p>
            <a:r>
              <a:rPr lang="de-DE" sz="1100" dirty="0"/>
              <a:t>500 ml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D5AD0337-D680-604A-9185-AEDC4AAAD96A}"/>
              </a:ext>
            </a:extLst>
          </p:cNvPr>
          <p:cNvSpPr/>
          <p:nvPr/>
        </p:nvSpPr>
        <p:spPr>
          <a:xfrm>
            <a:off x="1237000" y="3574786"/>
            <a:ext cx="5838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/>
              <a:t>Inhalt: </a:t>
            </a:r>
          </a:p>
          <a:p>
            <a:r>
              <a:rPr lang="de-DE" sz="1100" dirty="0"/>
              <a:t>750 ml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50B07B79-DB7B-2845-A397-DED9052DC5ED}"/>
              </a:ext>
            </a:extLst>
          </p:cNvPr>
          <p:cNvSpPr/>
          <p:nvPr/>
        </p:nvSpPr>
        <p:spPr>
          <a:xfrm>
            <a:off x="2973708" y="3574786"/>
            <a:ext cx="5838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/>
              <a:t>Inhalt: </a:t>
            </a:r>
          </a:p>
          <a:p>
            <a:r>
              <a:rPr lang="de-DE" sz="1100" dirty="0"/>
              <a:t>400 ml</a:t>
            </a: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B9D44500-5BDF-8441-B668-B40A2B31CAF8}"/>
              </a:ext>
            </a:extLst>
          </p:cNvPr>
          <p:cNvSpPr/>
          <p:nvPr/>
        </p:nvSpPr>
        <p:spPr>
          <a:xfrm>
            <a:off x="4734866" y="3574786"/>
            <a:ext cx="5838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/>
              <a:t>Inhalt: </a:t>
            </a:r>
          </a:p>
          <a:p>
            <a:r>
              <a:rPr lang="de-DE" sz="1100" dirty="0"/>
              <a:t>250 ml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C6DF8A2-0B80-DD41-ABB0-3793981148DC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8807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12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Zucker – die tägliche Versuchung</a:t>
            </a:r>
            <a:br>
              <a:rPr lang="de-DE" dirty="0"/>
            </a:br>
            <a:endParaRPr lang="de-DE" dirty="0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EAF3ECE9-2658-004B-8827-13F3D7693778}"/>
              </a:ext>
            </a:extLst>
          </p:cNvPr>
          <p:cNvSpPr txBox="1"/>
          <p:nvPr/>
        </p:nvSpPr>
        <p:spPr>
          <a:xfrm>
            <a:off x="5906220" y="3776218"/>
            <a:ext cx="1547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20 Stück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1DA263E-221F-D146-BA16-E57A8BABD0C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25751" y="1777350"/>
            <a:ext cx="2808000" cy="2808000"/>
          </a:xfrm>
          <a:prstGeom prst="ellipse">
            <a:avLst/>
          </a:prstGeom>
          <a:ln w="38100">
            <a:solidFill>
              <a:srgbClr val="009DE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D3E20F3-E544-D14A-9F9E-EEED5FB38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0840" y="2640759"/>
            <a:ext cx="1644402" cy="1081182"/>
          </a:xfrm>
          <a:prstGeom prst="rect">
            <a:avLst/>
          </a:prstGeom>
        </p:spPr>
      </p:pic>
      <p:sp>
        <p:nvSpPr>
          <p:cNvPr id="20" name="Pfeil: nach rechts 22">
            <a:extLst>
              <a:ext uri="{FF2B5EF4-FFF2-40B4-BE49-F238E27FC236}">
                <a16:creationId xmlns:a16="http://schemas.microsoft.com/office/drawing/2014/main" id="{E1AF148E-CC73-2347-ABCC-B1C604EE0133}"/>
              </a:ext>
            </a:extLst>
          </p:cNvPr>
          <p:cNvSpPr/>
          <p:nvPr/>
        </p:nvSpPr>
        <p:spPr>
          <a:xfrm>
            <a:off x="3749615" y="2906104"/>
            <a:ext cx="1777454" cy="550492"/>
          </a:xfrm>
          <a:prstGeom prst="rightArrow">
            <a:avLst>
              <a:gd name="adj1" fmla="val 50000"/>
              <a:gd name="adj2" fmla="val 62440"/>
            </a:avLst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5162F08-48B8-A14A-90F5-49AD714A0CA6}"/>
              </a:ext>
            </a:extLst>
          </p:cNvPr>
          <p:cNvSpPr txBox="1"/>
          <p:nvPr/>
        </p:nvSpPr>
        <p:spPr>
          <a:xfrm>
            <a:off x="3772620" y="2996684"/>
            <a:ext cx="1408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8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enthält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CECF0C0-1FD9-AC4F-8DB3-6609A269950F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1344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13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Zucker – die tägliche Versuchung</a:t>
            </a:r>
            <a:br>
              <a:rPr lang="de-DE" dirty="0"/>
            </a:br>
            <a:endParaRPr lang="de-DE" dirty="0"/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8D347153-5FE0-C14A-9AA1-AADB0A5D6C6E}"/>
              </a:ext>
            </a:extLst>
          </p:cNvPr>
          <p:cNvSpPr txBox="1"/>
          <p:nvPr/>
        </p:nvSpPr>
        <p:spPr>
          <a:xfrm>
            <a:off x="813841" y="1737373"/>
            <a:ext cx="115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Zucker</a:t>
            </a:r>
          </a:p>
        </p:txBody>
      </p:sp>
      <p:sp>
        <p:nvSpPr>
          <p:cNvPr id="57" name="Pfeil: nach unten 18">
            <a:extLst>
              <a:ext uri="{FF2B5EF4-FFF2-40B4-BE49-F238E27FC236}">
                <a16:creationId xmlns:a16="http://schemas.microsoft.com/office/drawing/2014/main" id="{9CD6609A-D204-5848-BE8A-8AF4466D3598}"/>
              </a:ext>
            </a:extLst>
          </p:cNvPr>
          <p:cNvSpPr/>
          <p:nvPr/>
        </p:nvSpPr>
        <p:spPr>
          <a:xfrm>
            <a:off x="1203541" y="2086252"/>
            <a:ext cx="360000" cy="360000"/>
          </a:xfrm>
          <a:prstGeom prst="downArrow">
            <a:avLst/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002EFD85-794F-9D45-8309-72E8D2F23108}"/>
              </a:ext>
            </a:extLst>
          </p:cNvPr>
          <p:cNvSpPr txBox="1"/>
          <p:nvPr/>
        </p:nvSpPr>
        <p:spPr>
          <a:xfrm>
            <a:off x="2437185" y="2499802"/>
            <a:ext cx="22646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Bakterien auf den Zähnen wandeln den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Zucker</a:t>
            </a: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 in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Säure</a:t>
            </a: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 um.</a:t>
            </a:r>
          </a:p>
        </p:txBody>
      </p:sp>
      <p:sp>
        <p:nvSpPr>
          <p:cNvPr id="59" name="Pfeil: nach rechts 22">
            <a:extLst>
              <a:ext uri="{FF2B5EF4-FFF2-40B4-BE49-F238E27FC236}">
                <a16:creationId xmlns:a16="http://schemas.microsoft.com/office/drawing/2014/main" id="{BEA53249-117F-3643-A96E-D516E0F16896}"/>
              </a:ext>
            </a:extLst>
          </p:cNvPr>
          <p:cNvSpPr/>
          <p:nvPr/>
        </p:nvSpPr>
        <p:spPr>
          <a:xfrm>
            <a:off x="1841303" y="2576611"/>
            <a:ext cx="540000" cy="252000"/>
          </a:xfrm>
          <a:prstGeom prst="rightArrow">
            <a:avLst>
              <a:gd name="adj1" fmla="val 50000"/>
              <a:gd name="adj2" fmla="val 62440"/>
            </a:avLst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Pfeil: nach rechts 25">
            <a:extLst>
              <a:ext uri="{FF2B5EF4-FFF2-40B4-BE49-F238E27FC236}">
                <a16:creationId xmlns:a16="http://schemas.microsoft.com/office/drawing/2014/main" id="{171EC943-7F6D-2E4C-8F84-40EACCB32B53}"/>
              </a:ext>
            </a:extLst>
          </p:cNvPr>
          <p:cNvSpPr/>
          <p:nvPr/>
        </p:nvSpPr>
        <p:spPr>
          <a:xfrm>
            <a:off x="4482422" y="2432611"/>
            <a:ext cx="900000" cy="540000"/>
          </a:xfrm>
          <a:prstGeom prst="rightArrow">
            <a:avLst/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89536332-978A-7544-A2FE-B1AD0148408B}"/>
              </a:ext>
            </a:extLst>
          </p:cNvPr>
          <p:cNvSpPr txBox="1"/>
          <p:nvPr/>
        </p:nvSpPr>
        <p:spPr>
          <a:xfrm>
            <a:off x="5433122" y="2506630"/>
            <a:ext cx="3538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Der Zahnschmelz wird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demineralisiert.</a:t>
            </a:r>
          </a:p>
        </p:txBody>
      </p:sp>
      <p:sp>
        <p:nvSpPr>
          <p:cNvPr id="64" name="Pfeil: nach unten gekrümmt 27">
            <a:extLst>
              <a:ext uri="{FF2B5EF4-FFF2-40B4-BE49-F238E27FC236}">
                <a16:creationId xmlns:a16="http://schemas.microsoft.com/office/drawing/2014/main" id="{88E3A5D9-BEDC-1A40-AFA3-FB7E6BF15A0A}"/>
              </a:ext>
            </a:extLst>
          </p:cNvPr>
          <p:cNvSpPr/>
          <p:nvPr/>
        </p:nvSpPr>
        <p:spPr>
          <a:xfrm>
            <a:off x="5546881" y="3039748"/>
            <a:ext cx="1591839" cy="684130"/>
          </a:xfrm>
          <a:prstGeom prst="curvedDownArrow">
            <a:avLst/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7996ACBD-3051-584B-A179-77043FCD1C48}"/>
              </a:ext>
            </a:extLst>
          </p:cNvPr>
          <p:cNvSpPr txBox="1"/>
          <p:nvPr/>
        </p:nvSpPr>
        <p:spPr>
          <a:xfrm>
            <a:off x="5454422" y="3827532"/>
            <a:ext cx="3250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Durch den Verlust von Mineralien entsteht auf Dauer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Karies.</a:t>
            </a:r>
          </a:p>
        </p:txBody>
      </p:sp>
      <p:sp>
        <p:nvSpPr>
          <p:cNvPr id="69" name="Inhaltsplatzhalter 3">
            <a:extLst>
              <a:ext uri="{FF2B5EF4-FFF2-40B4-BE49-F238E27FC236}">
                <a16:creationId xmlns:a16="http://schemas.microsoft.com/office/drawing/2014/main" id="{1847EE16-EEC7-5A41-992D-0D60FC991616}"/>
              </a:ext>
            </a:extLst>
          </p:cNvPr>
          <p:cNvSpPr txBox="1">
            <a:spLocks/>
          </p:cNvSpPr>
          <p:nvPr/>
        </p:nvSpPr>
        <p:spPr>
          <a:xfrm>
            <a:off x="588829" y="1356739"/>
            <a:ext cx="8442325" cy="7725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Was macht den Zucker so unsympathisch?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C763930-5A6D-ED4F-A76C-24D37AF440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021" t="61792" r="-5248" b="-3983"/>
          <a:stretch/>
        </p:blipFill>
        <p:spPr>
          <a:xfrm>
            <a:off x="883790" y="2348934"/>
            <a:ext cx="978963" cy="1158919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F95B6C3E-B4F7-9D45-9BE1-958D9D1BB3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056" t="-6545" r="5410" b="39073"/>
          <a:stretch/>
        </p:blipFill>
        <p:spPr>
          <a:xfrm>
            <a:off x="3095832" y="1602433"/>
            <a:ext cx="1268943" cy="109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3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341283" cy="3877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dirty="0"/>
              <a:t>In unserem Speichel sind Mineralien enthalten:                                                         z</a:t>
            </a:r>
            <a:r>
              <a:rPr lang="de-DE" spc="200" dirty="0"/>
              <a:t>.</a:t>
            </a:r>
            <a:r>
              <a:rPr lang="de-DE" dirty="0"/>
              <a:t>B. Fluorid, Kalzium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 err="1"/>
              <a:t>Remineralisation</a:t>
            </a:r>
            <a:r>
              <a:rPr lang="de-DE" dirty="0"/>
              <a:t> 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Verdünnung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Spülfunktion</a:t>
            </a:r>
          </a:p>
          <a:p>
            <a:pPr marL="216000" indent="-216000">
              <a:spcBef>
                <a:spcPts val="1200"/>
              </a:spcBef>
            </a:pPr>
            <a:endParaRPr lang="de-DE" dirty="0"/>
          </a:p>
          <a:p>
            <a:pPr marL="0" indent="0">
              <a:spcBef>
                <a:spcPts val="14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Dazu braucht der Speichel aber Zeit!</a:t>
            </a:r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endParaRPr lang="de-DE" sz="160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14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Speichel ist wichtig!</a:t>
            </a:r>
            <a:br>
              <a:rPr lang="de-DE" dirty="0"/>
            </a:br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292A09E-090D-614E-8D2A-2CB2F8349D3C}"/>
              </a:ext>
            </a:extLst>
          </p:cNvPr>
          <p:cNvSpPr txBox="1"/>
          <p:nvPr/>
        </p:nvSpPr>
        <p:spPr>
          <a:xfrm rot="16200000">
            <a:off x="7508737" y="3117944"/>
            <a:ext cx="25335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Illustration: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macrovector_official</a:t>
            </a:r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 –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freepik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8EB6CAE-C922-C849-A0DB-8324898E9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5890" y="1408564"/>
            <a:ext cx="2448438" cy="29255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49104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341283" cy="3877695"/>
          </a:xfrm>
        </p:spPr>
        <p:txBody>
          <a:bodyPr>
            <a:noAutofit/>
          </a:bodyPr>
          <a:lstStyle/>
          <a:p>
            <a:pPr marL="0" indent="0">
              <a:spcBef>
                <a:spcPts val="14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Spülfunktion des Speichels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Der Speichel benötigt für </a:t>
            </a:r>
            <a:br>
              <a:rPr lang="de-DE" b="1" dirty="0">
                <a:solidFill>
                  <a:srgbClr val="009DE1"/>
                </a:solidFill>
              </a:rPr>
            </a:br>
            <a:r>
              <a:rPr lang="de-DE" b="1" dirty="0">
                <a:solidFill>
                  <a:srgbClr val="009DE1"/>
                </a:solidFill>
              </a:rPr>
              <a:t>Reparaturaufgaben </a:t>
            </a:r>
            <a:br>
              <a:rPr lang="de-DE" b="1" dirty="0">
                <a:solidFill>
                  <a:srgbClr val="009DE1"/>
                </a:solidFill>
              </a:rPr>
            </a:br>
            <a:r>
              <a:rPr lang="de-DE" b="1" dirty="0">
                <a:solidFill>
                  <a:srgbClr val="009DE1"/>
                </a:solidFill>
              </a:rPr>
              <a:t>Ruhephasen und Zeit!</a:t>
            </a:r>
            <a:br>
              <a:rPr lang="de-DE" b="1" dirty="0">
                <a:solidFill>
                  <a:srgbClr val="009DE1"/>
                </a:solidFill>
              </a:rPr>
            </a:br>
            <a:endParaRPr lang="de-DE" b="1" dirty="0">
              <a:solidFill>
                <a:srgbClr val="009DE1"/>
              </a:solidFill>
            </a:endParaRPr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endParaRPr lang="de-DE" sz="160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15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Speichel ist wichtig!</a:t>
            </a:r>
            <a:br>
              <a:rPr lang="de-DE" dirty="0"/>
            </a:br>
            <a:endParaRPr lang="de-DE" dirty="0"/>
          </a:p>
        </p:txBody>
      </p:sp>
      <p:pic>
        <p:nvPicPr>
          <p:cNvPr id="7" name="iStock_000009478064_HDVideo_BigWeb">
            <a:hlinkClick r:id="" action="ppaction://media"/>
            <a:extLst>
              <a:ext uri="{FF2B5EF4-FFF2-40B4-BE49-F238E27FC236}">
                <a16:creationId xmlns:a16="http://schemas.microsoft.com/office/drawing/2014/main" id="{9C1EDF5A-D292-A849-AE9E-F003B9E015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1405" y="1849211"/>
            <a:ext cx="4612884" cy="2594747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sp>
        <p:nvSpPr>
          <p:cNvPr id="8" name="Inhaltsplatzhalter 3">
            <a:extLst>
              <a:ext uri="{FF2B5EF4-FFF2-40B4-BE49-F238E27FC236}">
                <a16:creationId xmlns:a16="http://schemas.microsoft.com/office/drawing/2014/main" id="{19922027-1018-F743-BF9D-2A24BC074C08}"/>
              </a:ext>
            </a:extLst>
          </p:cNvPr>
          <p:cNvSpPr txBox="1">
            <a:spLocks/>
          </p:cNvSpPr>
          <p:nvPr/>
        </p:nvSpPr>
        <p:spPr>
          <a:xfrm>
            <a:off x="5768688" y="3751385"/>
            <a:ext cx="2627168" cy="9428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400"/>
              </a:spcBef>
              <a:buFont typeface="Arial" panose="020B0604020202020204" pitchFamily="34" charset="0"/>
              <a:buNone/>
            </a:pPr>
            <a:r>
              <a:rPr lang="de-DE" dirty="0"/>
              <a:t>Der Speichel benötigt für </a:t>
            </a:r>
            <a:br>
              <a:rPr lang="de-DE" dirty="0"/>
            </a:br>
            <a:r>
              <a:rPr lang="de-DE" dirty="0"/>
              <a:t>Reparaturaufgaben </a:t>
            </a:r>
            <a:br>
              <a:rPr lang="de-DE" dirty="0"/>
            </a:br>
            <a:r>
              <a:rPr lang="de-DE" dirty="0"/>
              <a:t>Ruhephasen und Zeit!</a:t>
            </a:r>
            <a:br>
              <a:rPr lang="de-DE" dirty="0"/>
            </a:b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57456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474124"/>
            <a:ext cx="4874684" cy="3783873"/>
          </a:xfrm>
        </p:spPr>
        <p:txBody>
          <a:bodyPr>
            <a:noAutofit/>
          </a:bodyPr>
          <a:lstStyle/>
          <a:p>
            <a:pPr marL="216000" indent="-216000">
              <a:spcBef>
                <a:spcPts val="1200"/>
              </a:spcBef>
            </a:pPr>
            <a:r>
              <a:rPr lang="de-DE" dirty="0"/>
              <a:t>Die Anzahl der </a:t>
            </a:r>
            <a:r>
              <a:rPr lang="de-DE" b="1" dirty="0">
                <a:solidFill>
                  <a:srgbClr val="009DE1"/>
                </a:solidFill>
              </a:rPr>
              <a:t>süßen</a:t>
            </a:r>
            <a:r>
              <a:rPr lang="de-DE" dirty="0"/>
              <a:t> Zwischenmahlzeiten</a:t>
            </a:r>
            <a:r>
              <a:rPr lang="de-DE" b="1" dirty="0">
                <a:solidFill>
                  <a:srgbClr val="009DE1"/>
                </a:solidFill>
              </a:rPr>
              <a:t> </a:t>
            </a:r>
            <a:r>
              <a:rPr lang="de-DE" dirty="0"/>
              <a:t>reduzieren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Zwischen den Mahlzeiten brauchen                             die Zähne </a:t>
            </a:r>
            <a:r>
              <a:rPr lang="de-DE" b="1" dirty="0">
                <a:solidFill>
                  <a:srgbClr val="009DE1"/>
                </a:solidFill>
              </a:rPr>
              <a:t>„Pause“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Die </a:t>
            </a:r>
            <a:r>
              <a:rPr lang="de-DE" b="1" dirty="0">
                <a:solidFill>
                  <a:srgbClr val="009DE1"/>
                </a:solidFill>
              </a:rPr>
              <a:t>Häufigkeit</a:t>
            </a:r>
            <a:r>
              <a:rPr lang="de-DE" dirty="0"/>
              <a:t> – nicht die Menge –                              </a:t>
            </a:r>
            <a:r>
              <a:rPr lang="de-DE" b="1" dirty="0">
                <a:solidFill>
                  <a:srgbClr val="009DE1"/>
                </a:solidFill>
              </a:rPr>
              <a:t>ist das Problem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Süßigkeiten</a:t>
            </a:r>
            <a:r>
              <a:rPr lang="de-DE" dirty="0"/>
              <a:t> eignen sich </a:t>
            </a:r>
            <a:r>
              <a:rPr lang="de-DE" b="1" dirty="0">
                <a:solidFill>
                  <a:srgbClr val="009DE1"/>
                </a:solidFill>
              </a:rPr>
              <a:t>als Nachtisch</a:t>
            </a:r>
            <a:r>
              <a:rPr lang="de-DE" dirty="0"/>
              <a:t> besser             als zwischendurch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Süße Getränke </a:t>
            </a:r>
            <a:r>
              <a:rPr lang="de-DE" dirty="0"/>
              <a:t>nur zu den </a:t>
            </a:r>
            <a:r>
              <a:rPr lang="de-DE" b="1" dirty="0">
                <a:solidFill>
                  <a:srgbClr val="009DE1"/>
                </a:solidFill>
              </a:rPr>
              <a:t>Hauptmahlzeiten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16</a:t>
            </a:fld>
            <a:endParaRPr lang="de-DE" sz="900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3A1126A-6FFC-A449-B9EE-67D062FAD83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00" y="1829750"/>
            <a:ext cx="2810773" cy="2808000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Kreis 11">
            <a:extLst>
              <a:ext uri="{FF2B5EF4-FFF2-40B4-BE49-F238E27FC236}">
                <a16:creationId xmlns:a16="http://schemas.microsoft.com/office/drawing/2014/main" id="{6CAAC172-0638-644D-B9FA-E468B01DD15D}"/>
              </a:ext>
            </a:extLst>
          </p:cNvPr>
          <p:cNvSpPr/>
          <p:nvPr/>
        </p:nvSpPr>
        <p:spPr>
          <a:xfrm rot="20983036">
            <a:off x="6784622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528AB7C-1173-944C-9007-4B54C8D70B4A}"/>
              </a:ext>
            </a:extLst>
          </p:cNvPr>
          <p:cNvGrpSpPr/>
          <p:nvPr/>
        </p:nvGrpSpPr>
        <p:grpSpPr>
          <a:xfrm>
            <a:off x="6717330" y="115200"/>
            <a:ext cx="1585544" cy="1874035"/>
            <a:chOff x="6705041" y="71189"/>
            <a:chExt cx="1585544" cy="1874035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9BAEFAC0-411C-5341-A14D-5879279F8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0B4FDF01-5269-9748-94A4-CD874FFAA2B5}"/>
                </a:ext>
              </a:extLst>
            </p:cNvPr>
            <p:cNvSpPr txBox="1"/>
            <p:nvPr/>
          </p:nvSpPr>
          <p:spPr>
            <a:xfrm>
              <a:off x="6705041" y="851757"/>
              <a:ext cx="1585544" cy="1054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de-DE" sz="136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            </a:t>
              </a:r>
              <a:r>
                <a:rPr lang="de-DE" sz="1360" b="1" spc="2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</a:t>
              </a:r>
              <a:r>
                <a:rPr lang="de-DE" sz="1360" b="1" spc="1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</a:t>
              </a:r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Zwischen-mahlzeiten        bewusst und       clever einteilen</a:t>
              </a:r>
            </a:p>
            <a:p>
              <a:pPr algn="ctr">
                <a:lnSpc>
                  <a:spcPts val="1500"/>
                </a:lnSpc>
              </a:pPr>
              <a:endPara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6" name="Titel 4">
            <a:extLst>
              <a:ext uri="{FF2B5EF4-FFF2-40B4-BE49-F238E27FC236}">
                <a16:creationId xmlns:a16="http://schemas.microsoft.com/office/drawing/2014/main" id="{3BABD75A-C420-0B44-B568-33C62EC12003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600950" cy="7958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i="0" kern="1200">
                <a:solidFill>
                  <a:schemeClr val="bg1"/>
                </a:solidFill>
                <a:latin typeface="Arial Narrow" panose="020B0604020202020204" pitchFamily="34" charset="0"/>
                <a:ea typeface="+mj-ea"/>
                <a:cs typeface="Arial Narrow" panose="020B0604020202020204" pitchFamily="34" charset="0"/>
              </a:defRPr>
            </a:lvl1pPr>
          </a:lstStyle>
          <a:p>
            <a:pPr>
              <a:spcBef>
                <a:spcPts val="1200"/>
              </a:spcBef>
            </a:pPr>
            <a:r>
              <a:rPr lang="de-DE" dirty="0"/>
              <a:t>Zuckermanagement</a:t>
            </a:r>
            <a:br>
              <a:rPr lang="de-DE" dirty="0"/>
            </a:br>
            <a:r>
              <a:rPr lang="de-DE" sz="2000" dirty="0"/>
              <a:t>Der intelligente Umgang mit den Zwischenmahlzeiten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D48C037-1E73-DF40-B317-D67EE52ECC54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4968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17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600950" cy="7956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Säurehaltige Lebensmittel</a:t>
            </a:r>
            <a:br>
              <a:rPr lang="de-DE" dirty="0"/>
            </a:br>
            <a:r>
              <a:rPr lang="de-DE" sz="2000" dirty="0"/>
              <a:t>Saures macht lustig – </a:t>
            </a:r>
            <a:r>
              <a:rPr lang="de-DE" sz="2000" b="0" dirty="0"/>
              <a:t>ein schlechter Scherz für unsere Zähne</a:t>
            </a:r>
          </a:p>
        </p:txBody>
      </p:sp>
      <p:sp>
        <p:nvSpPr>
          <p:cNvPr id="69" name="Inhaltsplatzhalter 3">
            <a:extLst>
              <a:ext uri="{FF2B5EF4-FFF2-40B4-BE49-F238E27FC236}">
                <a16:creationId xmlns:a16="http://schemas.microsoft.com/office/drawing/2014/main" id="{1847EE16-EEC7-5A41-992D-0D60FC991616}"/>
              </a:ext>
            </a:extLst>
          </p:cNvPr>
          <p:cNvSpPr txBox="1">
            <a:spLocks/>
          </p:cNvSpPr>
          <p:nvPr/>
        </p:nvSpPr>
        <p:spPr>
          <a:xfrm>
            <a:off x="588829" y="1356738"/>
            <a:ext cx="8442325" cy="13356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Den „Schmelzfressern“ auf der Spur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46A2520-7325-2549-AD41-0758664BE103}"/>
              </a:ext>
            </a:extLst>
          </p:cNvPr>
          <p:cNvSpPr txBox="1"/>
          <p:nvPr/>
        </p:nvSpPr>
        <p:spPr>
          <a:xfrm>
            <a:off x="2453682" y="2495742"/>
            <a:ext cx="260153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Der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pH-Wert</a:t>
            </a: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 in der Mundhöhle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fällt.</a:t>
            </a: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</a:p>
          <a:p>
            <a:r>
              <a:rPr lang="de-DE" sz="1400" dirty="0">
                <a:solidFill>
                  <a:srgbClr val="FF7E7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der kritische Wert liegt unter 5,5</a:t>
            </a: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5AE4863D-B187-3C4D-8371-3471F26D5D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2000"/>
                    </a14:imgEffect>
                    <a14:imgEffect>
                      <a14:brightnessContrast bright="32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2587" y="3374884"/>
            <a:ext cx="2096888" cy="16134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212B1177-A202-B345-A11C-B8704CC1948B}"/>
              </a:ext>
            </a:extLst>
          </p:cNvPr>
          <p:cNvSpPr txBox="1"/>
          <p:nvPr/>
        </p:nvSpPr>
        <p:spPr>
          <a:xfrm>
            <a:off x="617035" y="1737373"/>
            <a:ext cx="4348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Obst, Fruchtsäfte, Limonaden</a:t>
            </a:r>
          </a:p>
        </p:txBody>
      </p:sp>
      <p:sp>
        <p:nvSpPr>
          <p:cNvPr id="16" name="Pfeil: nach unten 18">
            <a:extLst>
              <a:ext uri="{FF2B5EF4-FFF2-40B4-BE49-F238E27FC236}">
                <a16:creationId xmlns:a16="http://schemas.microsoft.com/office/drawing/2014/main" id="{AE9864EC-FAD2-054E-A7B0-3A92C4286D07}"/>
              </a:ext>
            </a:extLst>
          </p:cNvPr>
          <p:cNvSpPr/>
          <p:nvPr/>
        </p:nvSpPr>
        <p:spPr>
          <a:xfrm>
            <a:off x="1203541" y="2086252"/>
            <a:ext cx="360000" cy="360000"/>
          </a:xfrm>
          <a:prstGeom prst="downArrow">
            <a:avLst/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: nach rechts 22">
            <a:extLst>
              <a:ext uri="{FF2B5EF4-FFF2-40B4-BE49-F238E27FC236}">
                <a16:creationId xmlns:a16="http://schemas.microsoft.com/office/drawing/2014/main" id="{CC6DB945-7CF8-A24D-98D6-BFFB8CA9450A}"/>
              </a:ext>
            </a:extLst>
          </p:cNvPr>
          <p:cNvSpPr/>
          <p:nvPr/>
        </p:nvSpPr>
        <p:spPr>
          <a:xfrm>
            <a:off x="1841303" y="2576611"/>
            <a:ext cx="540000" cy="252000"/>
          </a:xfrm>
          <a:prstGeom prst="rightArrow">
            <a:avLst>
              <a:gd name="adj1" fmla="val 50000"/>
              <a:gd name="adj2" fmla="val 62440"/>
            </a:avLst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: nach rechts 25">
            <a:extLst>
              <a:ext uri="{FF2B5EF4-FFF2-40B4-BE49-F238E27FC236}">
                <a16:creationId xmlns:a16="http://schemas.microsoft.com/office/drawing/2014/main" id="{86F3EAF3-E352-0C42-BBC4-2BCD45C9D627}"/>
              </a:ext>
            </a:extLst>
          </p:cNvPr>
          <p:cNvSpPr/>
          <p:nvPr/>
        </p:nvSpPr>
        <p:spPr>
          <a:xfrm>
            <a:off x="4482422" y="2432611"/>
            <a:ext cx="900000" cy="540000"/>
          </a:xfrm>
          <a:prstGeom prst="rightArrow">
            <a:avLst/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675C66F-015B-2D4C-AC91-4EA5EAAD4226}"/>
              </a:ext>
            </a:extLst>
          </p:cNvPr>
          <p:cNvSpPr txBox="1"/>
          <p:nvPr/>
        </p:nvSpPr>
        <p:spPr>
          <a:xfrm>
            <a:off x="5433122" y="2506630"/>
            <a:ext cx="3538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Der Zahnschmelz wird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demineralisiert.</a:t>
            </a:r>
          </a:p>
        </p:txBody>
      </p:sp>
      <p:sp>
        <p:nvSpPr>
          <p:cNvPr id="24" name="Pfeil: nach unten gekrümmt 27">
            <a:extLst>
              <a:ext uri="{FF2B5EF4-FFF2-40B4-BE49-F238E27FC236}">
                <a16:creationId xmlns:a16="http://schemas.microsoft.com/office/drawing/2014/main" id="{C8136357-E8C1-9E45-94B2-03A60BAF9253}"/>
              </a:ext>
            </a:extLst>
          </p:cNvPr>
          <p:cNvSpPr/>
          <p:nvPr/>
        </p:nvSpPr>
        <p:spPr>
          <a:xfrm>
            <a:off x="5546881" y="3039748"/>
            <a:ext cx="1591839" cy="684130"/>
          </a:xfrm>
          <a:prstGeom prst="curvedDownArrow">
            <a:avLst/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E6EC144-CDEF-544D-BDA7-2DDAF1C1DD9B}"/>
              </a:ext>
            </a:extLst>
          </p:cNvPr>
          <p:cNvSpPr txBox="1"/>
          <p:nvPr/>
        </p:nvSpPr>
        <p:spPr>
          <a:xfrm>
            <a:off x="5454422" y="3827532"/>
            <a:ext cx="3250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Durch den Verlust von Mineralien entsteht auf Dauer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Karies.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5AB6285A-5A36-E945-BBF6-2BA46C1AF5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021" t="61792" r="-5248" b="-3983"/>
          <a:stretch/>
        </p:blipFill>
        <p:spPr>
          <a:xfrm>
            <a:off x="883790" y="2348934"/>
            <a:ext cx="978963" cy="115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23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18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600950" cy="7956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Säurehaltige Lebensmittel</a:t>
            </a:r>
            <a:br>
              <a:rPr lang="de-DE" dirty="0"/>
            </a:br>
            <a:endParaRPr lang="de-DE" sz="2000" b="0" dirty="0"/>
          </a:p>
        </p:txBody>
      </p:sp>
      <p:sp>
        <p:nvSpPr>
          <p:cNvPr id="69" name="Inhaltsplatzhalter 3">
            <a:extLst>
              <a:ext uri="{FF2B5EF4-FFF2-40B4-BE49-F238E27FC236}">
                <a16:creationId xmlns:a16="http://schemas.microsoft.com/office/drawing/2014/main" id="{1847EE16-EEC7-5A41-992D-0D60FC991616}"/>
              </a:ext>
            </a:extLst>
          </p:cNvPr>
          <p:cNvSpPr txBox="1">
            <a:spLocks/>
          </p:cNvSpPr>
          <p:nvPr/>
        </p:nvSpPr>
        <p:spPr>
          <a:xfrm>
            <a:off x="588830" y="1356739"/>
            <a:ext cx="4530681" cy="850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Zucker- und säurehaltige Lebensmittel führen auf Dauer zu Karies </a:t>
            </a: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5AE4863D-B187-3C4D-8371-3471F26D5D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42" t="313" r="6395" b="-313"/>
          <a:stretch/>
        </p:blipFill>
        <p:spPr>
          <a:xfrm>
            <a:off x="681208" y="2026660"/>
            <a:ext cx="2919948" cy="20152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Inhaltsplatzhalter 3">
            <a:extLst>
              <a:ext uri="{FF2B5EF4-FFF2-40B4-BE49-F238E27FC236}">
                <a16:creationId xmlns:a16="http://schemas.microsoft.com/office/drawing/2014/main" id="{6327B24E-D210-894F-B541-C26CB7911EE6}"/>
              </a:ext>
            </a:extLst>
          </p:cNvPr>
          <p:cNvSpPr txBox="1">
            <a:spLocks/>
          </p:cNvSpPr>
          <p:nvPr/>
        </p:nvSpPr>
        <p:spPr>
          <a:xfrm>
            <a:off x="589431" y="4126334"/>
            <a:ext cx="2217337" cy="5782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500" dirty="0"/>
              <a:t>Kariös zerstörte Frontzähne bei einem 13-Jährigen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16C64211-36FE-4D4D-B94A-FAE7F28493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23" t="10455" r="9752" b="10220"/>
          <a:stretch/>
        </p:blipFill>
        <p:spPr>
          <a:xfrm>
            <a:off x="4395816" y="2026660"/>
            <a:ext cx="2664000" cy="20141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Inhaltsplatzhalter 3">
            <a:extLst>
              <a:ext uri="{FF2B5EF4-FFF2-40B4-BE49-F238E27FC236}">
                <a16:creationId xmlns:a16="http://schemas.microsoft.com/office/drawing/2014/main" id="{BB302039-AB08-CD4A-94FF-D5FF161B096B}"/>
              </a:ext>
            </a:extLst>
          </p:cNvPr>
          <p:cNvSpPr txBox="1">
            <a:spLocks/>
          </p:cNvSpPr>
          <p:nvPr/>
        </p:nvSpPr>
        <p:spPr>
          <a:xfrm>
            <a:off x="4326083" y="4126334"/>
            <a:ext cx="2593855" cy="5782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500" dirty="0"/>
              <a:t>Karies im Röntgenbild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9" name="Pfeil: nach rechts 22">
            <a:extLst>
              <a:ext uri="{FF2B5EF4-FFF2-40B4-BE49-F238E27FC236}">
                <a16:creationId xmlns:a16="http://schemas.microsoft.com/office/drawing/2014/main" id="{659A98D5-C470-C04D-926F-03DFC292C8C6}"/>
              </a:ext>
            </a:extLst>
          </p:cNvPr>
          <p:cNvSpPr/>
          <p:nvPr/>
        </p:nvSpPr>
        <p:spPr>
          <a:xfrm rot="19904384">
            <a:off x="5048474" y="2741383"/>
            <a:ext cx="831188" cy="102426"/>
          </a:xfrm>
          <a:prstGeom prst="rightArrow">
            <a:avLst>
              <a:gd name="adj1" fmla="val 50000"/>
              <a:gd name="adj2" fmla="val 6244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1770B1D-B212-B345-AA99-8A877189A485}"/>
              </a:ext>
            </a:extLst>
          </p:cNvPr>
          <p:cNvSpPr txBox="1"/>
          <p:nvPr/>
        </p:nvSpPr>
        <p:spPr>
          <a:xfrm rot="16200000">
            <a:off x="7671610" y="2905139"/>
            <a:ext cx="239602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01967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19</a:t>
            </a:fld>
            <a:endParaRPr lang="de-DE" sz="900" dirty="0"/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FD87A49A-E43A-C840-A7E7-029A57C56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267088"/>
            <a:ext cx="4705351" cy="37838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Zurück zum Ursprung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Trotz der Fruchtsäure in Äpfeln, haben sie              beim Verzehr als </a:t>
            </a:r>
            <a:r>
              <a:rPr lang="de-DE" b="1" dirty="0">
                <a:solidFill>
                  <a:srgbClr val="009DE1"/>
                </a:solidFill>
              </a:rPr>
              <a:t>Stückobst</a:t>
            </a:r>
            <a:r>
              <a:rPr lang="de-DE" dirty="0"/>
              <a:t> eine geringe Säurebelastung.</a:t>
            </a:r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Die </a:t>
            </a:r>
            <a:r>
              <a:rPr lang="de-DE" b="1" dirty="0">
                <a:solidFill>
                  <a:srgbClr val="009DE1"/>
                </a:solidFill>
              </a:rPr>
              <a:t>Fruchtsäuren</a:t>
            </a:r>
            <a:r>
              <a:rPr lang="de-DE" dirty="0"/>
              <a:t> </a:t>
            </a:r>
            <a:r>
              <a:rPr lang="de-DE" b="1" dirty="0">
                <a:solidFill>
                  <a:srgbClr val="009DE1"/>
                </a:solidFill>
              </a:rPr>
              <a:t>des Obstes liegen frei</a:t>
            </a:r>
            <a:r>
              <a:rPr lang="de-DE" dirty="0"/>
              <a:t>,                die Säurebelastung am Zahn ist deutlich höher       als </a:t>
            </a:r>
            <a:r>
              <a:rPr lang="de-DE"/>
              <a:t>beim Stückobst. </a:t>
            </a:r>
            <a:endParaRPr lang="de-DE" dirty="0"/>
          </a:p>
        </p:txBody>
      </p:sp>
      <p:pic>
        <p:nvPicPr>
          <p:cNvPr id="18" name="Inhaltsplatzhalter 5" descr="Ein Bild, das drinnen, Tisch, Apfel, Boden enthält.&#10;&#10;Automatisch generierte Beschreibung">
            <a:extLst>
              <a:ext uri="{FF2B5EF4-FFF2-40B4-BE49-F238E27FC236}">
                <a16:creationId xmlns:a16="http://schemas.microsoft.com/office/drawing/2014/main" id="{1F7EB16D-EECC-0D48-B006-61AE3415CF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156" t="12338" r="10053" b="8855"/>
          <a:stretch/>
        </p:blipFill>
        <p:spPr>
          <a:xfrm>
            <a:off x="5538952" y="1224000"/>
            <a:ext cx="1620964" cy="15637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17BF872-344F-4B4A-89D0-CA17A5EB0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981" y="710683"/>
            <a:ext cx="815270" cy="100370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18" descr="Daumen hoch-Zeichen mit einfarbiger Füllung">
            <a:extLst>
              <a:ext uri="{FF2B5EF4-FFF2-40B4-BE49-F238E27FC236}">
                <a16:creationId xmlns:a16="http://schemas.microsoft.com/office/drawing/2014/main" id="{BA98A46C-CF9D-B54A-A3AD-96B3D6092DB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09229" y="1100389"/>
            <a:ext cx="489738" cy="489738"/>
          </a:xfrm>
          <a:prstGeom prst="rect">
            <a:avLst/>
          </a:prstGeom>
        </p:spPr>
      </p:pic>
      <p:pic>
        <p:nvPicPr>
          <p:cNvPr id="20" name="Inhaltsplatzhalter 5">
            <a:extLst>
              <a:ext uri="{FF2B5EF4-FFF2-40B4-BE49-F238E27FC236}">
                <a16:creationId xmlns:a16="http://schemas.microsoft.com/office/drawing/2014/main" id="{2E1282CE-A61E-6443-BE90-8FCAF890C838}"/>
              </a:ext>
            </a:extLst>
          </p:cNvPr>
          <p:cNvPicPr>
            <a:picLocks/>
          </p:cNvPicPr>
          <p:nvPr/>
        </p:nvPicPr>
        <p:blipFill rotWithShape="1">
          <a:blip r:embed="rId6"/>
          <a:srcRect l="22739" t="12623" r="10605" b="20721"/>
          <a:stretch/>
        </p:blipFill>
        <p:spPr>
          <a:xfrm>
            <a:off x="5538951" y="2952997"/>
            <a:ext cx="1620000" cy="15794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BEA5DBD-4C88-AF4B-BA73-E81B5DDB5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9231" y="2888810"/>
            <a:ext cx="815270" cy="100370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Grafik 11" descr="Daumen hoch-Zeichen mit einfarbiger Füllung">
            <a:extLst>
              <a:ext uri="{FF2B5EF4-FFF2-40B4-BE49-F238E27FC236}">
                <a16:creationId xmlns:a16="http://schemas.microsoft.com/office/drawing/2014/main" id="{9CE85E37-F9D8-C142-93F5-46379FF9DE62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contrast="7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7319515" y="3349960"/>
            <a:ext cx="489738" cy="489738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FE75611-3610-144E-8F48-0C3391C71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Säurehaltige Lebensmittel</a:t>
            </a:r>
            <a:br>
              <a:rPr lang="de-DE" dirty="0"/>
            </a:b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57036ED-25FF-574D-88FD-4F648057F281}"/>
              </a:ext>
            </a:extLst>
          </p:cNvPr>
          <p:cNvSpPr txBox="1"/>
          <p:nvPr/>
        </p:nvSpPr>
        <p:spPr>
          <a:xfrm rot="16200000">
            <a:off x="7479070" y="3127018"/>
            <a:ext cx="27811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4116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C57C0-97FF-464E-B4BC-6CF9837ADDEB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</a:t>
            </a:fld>
            <a:endParaRPr lang="de-DE" sz="900" dirty="0"/>
          </a:p>
        </p:txBody>
      </p:sp>
      <p:sp>
        <p:nvSpPr>
          <p:cNvPr id="12" name="Titel 3">
            <a:extLst>
              <a:ext uri="{FF2B5EF4-FFF2-40B4-BE49-F238E27FC236}">
                <a16:creationId xmlns:a16="http://schemas.microsoft.com/office/drawing/2014/main" id="{21F823F2-A787-AB4A-BBCF-CCDA0005947B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7886700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Zahngesunde Ernährung –</a:t>
            </a:r>
            <a:b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die 2. Säule der Prophylaxe</a:t>
            </a:r>
          </a:p>
        </p:txBody>
      </p:sp>
    </p:spTree>
    <p:extLst>
      <p:ext uri="{BB962C8B-B14F-4D97-AF65-F5344CB8AC3E}">
        <p14:creationId xmlns:p14="http://schemas.microsoft.com/office/powerpoint/2010/main" val="3439394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20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600950" cy="89296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Säurehaltige Lebensmittel</a:t>
            </a:r>
            <a:br>
              <a:rPr lang="de-DE" dirty="0"/>
            </a:br>
            <a:endParaRPr lang="de-DE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EDDF6E9-39FC-EB4F-97FD-51BABAE7E77D}"/>
              </a:ext>
            </a:extLst>
          </p:cNvPr>
          <p:cNvSpPr/>
          <p:nvPr/>
        </p:nvSpPr>
        <p:spPr>
          <a:xfrm rot="6492879">
            <a:off x="567718" y="760009"/>
            <a:ext cx="1333449" cy="13334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E2DF127-23F1-194A-9BE3-F27D35743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102299">
            <a:off x="-320614" y="672376"/>
            <a:ext cx="2032908" cy="2394590"/>
          </a:xfrm>
          <a:prstGeom prst="rect">
            <a:avLst/>
          </a:prstGeom>
        </p:spPr>
      </p:pic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FD87A49A-E43A-C840-A7E7-029A57C56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2579" y="1619956"/>
            <a:ext cx="6485466" cy="3638041"/>
          </a:xfrm>
        </p:spPr>
        <p:txBody>
          <a:bodyPr>
            <a:noAutofit/>
          </a:bodyPr>
          <a:lstStyle/>
          <a:p>
            <a:pPr marL="3429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   Schauen wir mal genauer:</a:t>
            </a:r>
          </a:p>
          <a:p>
            <a:pPr marL="342900" lvl="1" indent="0" defTabSz="360000">
              <a:lnSpc>
                <a:spcPct val="100000"/>
              </a:lnSpc>
              <a:spcBef>
                <a:spcPts val="0"/>
              </a:spcBef>
              <a:buNone/>
              <a:tabLst>
                <a:tab pos="1080000" algn="l"/>
              </a:tabLst>
            </a:pPr>
            <a:r>
              <a:rPr lang="de-DE" dirty="0">
                <a:latin typeface="Arial Narrow" panose="020B0604020202020204" pitchFamily="34" charset="0"/>
                <a:cs typeface="Arial Narrow" panose="020B0604020202020204" pitchFamily="34" charset="0"/>
              </a:rPr>
              <a:t>Coca-Cola</a:t>
            </a:r>
            <a:r>
              <a:rPr lang="de-DE" dirty="0"/>
              <a:t>:			pH 2,4</a:t>
            </a:r>
          </a:p>
          <a:p>
            <a:pPr marL="0" indent="0" defTabSz="360000">
              <a:lnSpc>
                <a:spcPct val="100000"/>
              </a:lnSpc>
              <a:spcBef>
                <a:spcPts val="0"/>
              </a:spcBef>
              <a:buNone/>
              <a:tabLst>
                <a:tab pos="1080000" algn="l"/>
              </a:tabLst>
            </a:pPr>
            <a:r>
              <a:rPr lang="de-DE" dirty="0"/>
              <a:t>Coca-Cola Light:			pH  2,6</a:t>
            </a:r>
          </a:p>
          <a:p>
            <a:pPr marL="0" indent="0" defTabSz="360000">
              <a:lnSpc>
                <a:spcPct val="100000"/>
              </a:lnSpc>
              <a:spcBef>
                <a:spcPts val="0"/>
              </a:spcBef>
              <a:buNone/>
              <a:tabLst>
                <a:tab pos="1080000" algn="l"/>
              </a:tabLst>
            </a:pPr>
            <a:r>
              <a:rPr lang="en-US"/>
              <a:t>Coca-Cola Zero</a:t>
            </a:r>
            <a:r>
              <a:rPr lang="de-DE"/>
              <a:t>:</a:t>
            </a:r>
            <a:r>
              <a:rPr lang="de-DE" dirty="0"/>
              <a:t>			pH  2,6</a:t>
            </a:r>
          </a:p>
          <a:p>
            <a:pPr marL="0" indent="0" defTabSz="360000">
              <a:lnSpc>
                <a:spcPct val="100000"/>
              </a:lnSpc>
              <a:spcBef>
                <a:spcPts val="0"/>
              </a:spcBef>
              <a:buNone/>
              <a:tabLst>
                <a:tab pos="1080000" algn="l"/>
              </a:tabLst>
            </a:pPr>
            <a:r>
              <a:rPr lang="de-DE" dirty="0"/>
              <a:t>Sprite:				pH  2,5</a:t>
            </a:r>
          </a:p>
          <a:p>
            <a:pPr marL="0" indent="0" defTabSz="360000">
              <a:lnSpc>
                <a:spcPct val="100000"/>
              </a:lnSpc>
              <a:spcBef>
                <a:spcPts val="0"/>
              </a:spcBef>
              <a:buNone/>
              <a:tabLst>
                <a:tab pos="1080000" algn="l"/>
              </a:tabLst>
            </a:pPr>
            <a:r>
              <a:rPr lang="de-DE" dirty="0"/>
              <a:t>Fanta:				pH  2,7</a:t>
            </a:r>
          </a:p>
          <a:p>
            <a:pPr marL="0" indent="0" defTabSz="360000">
              <a:lnSpc>
                <a:spcPct val="100000"/>
              </a:lnSpc>
              <a:spcBef>
                <a:spcPts val="0"/>
              </a:spcBef>
              <a:buNone/>
              <a:tabLst>
                <a:tab pos="1080000" algn="l"/>
              </a:tabLst>
            </a:pPr>
            <a:r>
              <a:rPr lang="de-DE" dirty="0"/>
              <a:t>Capri Sonne:			pH  3,3</a:t>
            </a:r>
          </a:p>
          <a:p>
            <a:pPr marL="0" indent="0" defTabSz="360000">
              <a:lnSpc>
                <a:spcPct val="100000"/>
              </a:lnSpc>
              <a:spcBef>
                <a:spcPts val="0"/>
              </a:spcBef>
              <a:buNone/>
              <a:tabLst>
                <a:tab pos="1080000" algn="l"/>
              </a:tabLst>
            </a:pPr>
            <a:r>
              <a:rPr lang="de-DE" dirty="0"/>
              <a:t>Apfelsaft:				pH  3,4</a:t>
            </a:r>
          </a:p>
          <a:p>
            <a:pPr marL="0" indent="0" defTabSz="360000">
              <a:spcBef>
                <a:spcPts val="1200"/>
              </a:spcBef>
              <a:buNone/>
              <a:tabLst>
                <a:tab pos="1080000" algn="l"/>
              </a:tabLst>
            </a:pPr>
            <a:r>
              <a:rPr lang="de-DE" b="1" dirty="0">
                <a:solidFill>
                  <a:srgbClr val="009DE1"/>
                </a:solidFill>
              </a:rPr>
              <a:t>Zum Vergleich:</a:t>
            </a:r>
          </a:p>
          <a:p>
            <a:pPr marL="0" indent="0" defTabSz="360000">
              <a:lnSpc>
                <a:spcPct val="100000"/>
              </a:lnSpc>
              <a:spcBef>
                <a:spcPts val="0"/>
              </a:spcBef>
              <a:buNone/>
              <a:tabLst>
                <a:tab pos="1080000" algn="l"/>
              </a:tabLst>
            </a:pPr>
            <a:r>
              <a:rPr lang="de-DE" dirty="0"/>
              <a:t>Obstessig:				pH  3,2</a:t>
            </a:r>
          </a:p>
          <a:p>
            <a:pPr marL="0" indent="0" defTabSz="360000">
              <a:lnSpc>
                <a:spcPct val="100000"/>
              </a:lnSpc>
              <a:spcBef>
                <a:spcPts val="0"/>
              </a:spcBef>
              <a:buNone/>
              <a:tabLst>
                <a:tab pos="1080000" algn="l"/>
              </a:tabLst>
            </a:pPr>
            <a:r>
              <a:rPr lang="de-DE" dirty="0"/>
              <a:t>Wasser (z.B. </a:t>
            </a:r>
            <a:r>
              <a:rPr lang="de-DE" dirty="0" err="1"/>
              <a:t>Volvic</a:t>
            </a:r>
            <a:r>
              <a:rPr lang="de-DE" dirty="0"/>
              <a:t>):		pH  7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/>
              <a:t>  </a:t>
            </a:r>
          </a:p>
          <a:p>
            <a:pPr marL="0" indent="0">
              <a:buNone/>
            </a:pPr>
            <a:r>
              <a:rPr lang="de-DE" dirty="0"/>
              <a:t>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7083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21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600950" cy="89296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Säurehaltige Lebensmittel</a:t>
            </a:r>
            <a:br>
              <a:rPr lang="de-DE" dirty="0"/>
            </a:br>
            <a:endParaRPr lang="de-DE" dirty="0"/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FD87A49A-E43A-C840-A7E7-029A57C56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474124"/>
            <a:ext cx="5077794" cy="37726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„Das Märchen von der harmlosen Schorle”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b="1" dirty="0"/>
              <a:t>Beispiel: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dirty="0"/>
              <a:t>100 ml Apfelsaft haben einen pH-Wert von </a:t>
            </a:r>
            <a:r>
              <a:rPr lang="de-DE" b="1" dirty="0">
                <a:solidFill>
                  <a:srgbClr val="FF7E79"/>
                </a:solidFill>
              </a:rPr>
              <a:t>3,4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dirty="0">
                <a:solidFill>
                  <a:srgbClr val="009DE1"/>
                </a:solidFill>
              </a:rPr>
              <a:t>Verdünnt mit 900 ml Wasser =</a:t>
            </a:r>
          </a:p>
          <a:p>
            <a:pPr marL="342900" lvl="1" indent="0">
              <a:spcBef>
                <a:spcPts val="1200"/>
              </a:spcBef>
              <a:buNone/>
            </a:pPr>
            <a:r>
              <a:rPr lang="de-DE" dirty="0"/>
              <a:t> 1 Liter Apfelschorle mit einem pH-Wert von </a:t>
            </a:r>
            <a:r>
              <a:rPr lang="de-DE" b="1" dirty="0">
                <a:solidFill>
                  <a:srgbClr val="FF7E79"/>
                </a:solidFill>
              </a:rPr>
              <a:t>4,4</a:t>
            </a:r>
            <a:r>
              <a:rPr lang="de-DE" dirty="0"/>
              <a:t> </a:t>
            </a:r>
          </a:p>
          <a:p>
            <a:pPr marL="0" indent="0">
              <a:lnSpc>
                <a:spcPct val="160000"/>
              </a:lnSpc>
              <a:spcBef>
                <a:spcPts val="1200"/>
              </a:spcBef>
              <a:buNone/>
            </a:pPr>
            <a:r>
              <a:rPr lang="de-DE" dirty="0">
                <a:solidFill>
                  <a:srgbClr val="009DE1"/>
                </a:solidFill>
              </a:rPr>
              <a:t>1 Liter Apfelsaft</a:t>
            </a:r>
            <a:r>
              <a:rPr lang="de-DE" b="1" dirty="0">
                <a:solidFill>
                  <a:srgbClr val="009DE1"/>
                </a:solidFill>
              </a:rPr>
              <a:t> </a:t>
            </a:r>
            <a:r>
              <a:rPr lang="de-DE" dirty="0">
                <a:solidFill>
                  <a:srgbClr val="009DE1"/>
                </a:solidFill>
              </a:rPr>
              <a:t>verdünnt mit 9 Liter Wasser =</a:t>
            </a:r>
          </a:p>
          <a:p>
            <a:pPr marL="342900" lvl="1" indent="0">
              <a:spcBef>
                <a:spcPts val="1200"/>
              </a:spcBef>
              <a:buNone/>
            </a:pPr>
            <a:r>
              <a:rPr lang="de-DE" dirty="0"/>
              <a:t> 10 Liter Apfelschorle mit einem pH-Wert von </a:t>
            </a:r>
            <a:r>
              <a:rPr lang="de-DE" b="1" dirty="0">
                <a:solidFill>
                  <a:srgbClr val="FF7E79"/>
                </a:solidFill>
              </a:rPr>
              <a:t>5,4</a:t>
            </a:r>
          </a:p>
          <a:p>
            <a:pPr marL="0" indent="0">
              <a:lnSpc>
                <a:spcPct val="140000"/>
              </a:lnSpc>
              <a:spcBef>
                <a:spcPts val="1200"/>
              </a:spcBef>
              <a:buNone/>
            </a:pPr>
            <a:r>
              <a:rPr lang="de-DE" b="1" dirty="0">
                <a:solidFill>
                  <a:srgbClr val="FF7E79"/>
                </a:solidFill>
              </a:rPr>
              <a:t>Der kritische pH-Wert liegt unter 5,5  </a:t>
            </a:r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  <a:p>
            <a:pPr marL="216000" indent="-216000">
              <a:spcBef>
                <a:spcPts val="1200"/>
              </a:spcBef>
              <a:buNone/>
            </a:pPr>
            <a:r>
              <a:rPr lang="de-DE" sz="1200" dirty="0"/>
              <a:t>  </a:t>
            </a:r>
            <a:endParaRPr lang="de-DE" sz="900" dirty="0">
              <a:solidFill>
                <a:srgbClr val="92D050"/>
              </a:solidFill>
            </a:endParaRPr>
          </a:p>
          <a:p>
            <a:pPr marL="216000" indent="-216000">
              <a:spcBef>
                <a:spcPts val="1200"/>
              </a:spcBef>
              <a:buNone/>
            </a:pPr>
            <a:r>
              <a:rPr lang="de-DE" sz="900" dirty="0">
                <a:solidFill>
                  <a:srgbClr val="92D050"/>
                </a:solidFill>
              </a:rPr>
              <a:t>  </a:t>
            </a:r>
          </a:p>
          <a:p>
            <a:pPr marL="0" indent="0">
              <a:buNone/>
            </a:pPr>
            <a:r>
              <a:rPr lang="de-DE" sz="800" dirty="0"/>
              <a:t> </a:t>
            </a:r>
          </a:p>
          <a:p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5379F25-092F-984D-8E7F-B1AA7BB5ECAC}"/>
              </a:ext>
            </a:extLst>
          </p:cNvPr>
          <p:cNvSpPr txBox="1"/>
          <p:nvPr/>
        </p:nvSpPr>
        <p:spPr>
          <a:xfrm rot="16200000">
            <a:off x="7655797" y="2921113"/>
            <a:ext cx="25194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Illustrationen: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pch.vector</a:t>
            </a:r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,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Macrovector_Oﬃcial</a:t>
            </a:r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 und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Photoroyalty</a:t>
            </a:r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  /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Freepik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54DF1DC-90E3-954F-8275-55BA9639C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564" y="2422118"/>
            <a:ext cx="1957156" cy="2216259"/>
          </a:xfrm>
          <a:prstGeom prst="rect">
            <a:avLst/>
          </a:prstGeom>
        </p:spPr>
      </p:pic>
      <p:sp>
        <p:nvSpPr>
          <p:cNvPr id="18" name="Pfeil: nach rechts 22">
            <a:extLst>
              <a:ext uri="{FF2B5EF4-FFF2-40B4-BE49-F238E27FC236}">
                <a16:creationId xmlns:a16="http://schemas.microsoft.com/office/drawing/2014/main" id="{EB376B49-E477-294B-86E1-1802DA96D4EF}"/>
              </a:ext>
            </a:extLst>
          </p:cNvPr>
          <p:cNvSpPr/>
          <p:nvPr/>
        </p:nvSpPr>
        <p:spPr>
          <a:xfrm>
            <a:off x="805896" y="4081554"/>
            <a:ext cx="247703" cy="252000"/>
          </a:xfrm>
          <a:prstGeom prst="rightArrow">
            <a:avLst>
              <a:gd name="adj1" fmla="val 50000"/>
              <a:gd name="adj2" fmla="val 62440"/>
            </a:avLst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: nach rechts 22">
            <a:extLst>
              <a:ext uri="{FF2B5EF4-FFF2-40B4-BE49-F238E27FC236}">
                <a16:creationId xmlns:a16="http://schemas.microsoft.com/office/drawing/2014/main" id="{8ECD4C56-5CBB-294F-A134-BF1B3190A347}"/>
              </a:ext>
            </a:extLst>
          </p:cNvPr>
          <p:cNvSpPr/>
          <p:nvPr/>
        </p:nvSpPr>
        <p:spPr>
          <a:xfrm>
            <a:off x="785768" y="3105693"/>
            <a:ext cx="247703" cy="252000"/>
          </a:xfrm>
          <a:prstGeom prst="rightArrow">
            <a:avLst>
              <a:gd name="adj1" fmla="val 50000"/>
              <a:gd name="adj2" fmla="val 62440"/>
            </a:avLst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919FB4B-DE79-7F47-A497-A020A1508B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9416" y="3507854"/>
            <a:ext cx="507956" cy="105336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349B1995-A75C-E142-953D-B7F4EF2C321E}"/>
              </a:ext>
            </a:extLst>
          </p:cNvPr>
          <p:cNvSpPr/>
          <p:nvPr/>
        </p:nvSpPr>
        <p:spPr>
          <a:xfrm>
            <a:off x="6356793" y="3885697"/>
            <a:ext cx="7726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solidFill>
                  <a:srgbClr val="FF7E79"/>
                </a:solidFill>
              </a:rPr>
              <a:t>+</a:t>
            </a:r>
            <a:endParaRPr lang="de-DE" sz="2000" dirty="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57994F6-9D09-6E49-92EA-AAFAC6C42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783" y="904126"/>
            <a:ext cx="1908307" cy="188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88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22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600950" cy="89296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Säurehaltige Lebensmittel</a:t>
            </a:r>
            <a:br>
              <a:rPr lang="de-DE" dirty="0"/>
            </a:br>
            <a:endParaRPr lang="de-DE" dirty="0"/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FD87A49A-E43A-C840-A7E7-029A57C56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474125"/>
            <a:ext cx="5077794" cy="5355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Doppelangriff: </a:t>
            </a:r>
            <a:r>
              <a:rPr lang="de-DE" b="1" dirty="0">
                <a:solidFill>
                  <a:srgbClr val="009DE1"/>
                </a:solidFill>
              </a:rPr>
              <a:t>süß </a:t>
            </a:r>
            <a:r>
              <a:rPr lang="de-DE" dirty="0"/>
              <a:t>und</a:t>
            </a:r>
            <a:r>
              <a:rPr lang="de-DE" b="1" dirty="0">
                <a:solidFill>
                  <a:srgbClr val="009DE1"/>
                </a:solidFill>
              </a:rPr>
              <a:t> sauer</a:t>
            </a:r>
          </a:p>
          <a:p>
            <a:pPr marL="216000" indent="-216000">
              <a:spcBef>
                <a:spcPts val="1200"/>
              </a:spcBef>
              <a:buNone/>
            </a:pPr>
            <a:r>
              <a:rPr lang="de-DE" sz="900" dirty="0">
                <a:solidFill>
                  <a:srgbClr val="92D050"/>
                </a:solidFill>
              </a:rPr>
              <a:t>  </a:t>
            </a:r>
          </a:p>
          <a:p>
            <a:pPr marL="0" indent="0">
              <a:buNone/>
            </a:pPr>
            <a:r>
              <a:rPr lang="de-DE" sz="800" dirty="0"/>
              <a:t> </a:t>
            </a:r>
          </a:p>
          <a:p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B816EA3-AE22-AB48-8A9D-167CB61508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28" t="3517" r="10218" b="2435"/>
          <a:stretch/>
        </p:blipFill>
        <p:spPr>
          <a:xfrm rot="16200000">
            <a:off x="1726152" y="1728870"/>
            <a:ext cx="2599895" cy="32917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Inhaltsplatzhalter 3">
            <a:extLst>
              <a:ext uri="{FF2B5EF4-FFF2-40B4-BE49-F238E27FC236}">
                <a16:creationId xmlns:a16="http://schemas.microsoft.com/office/drawing/2014/main" id="{38B48A54-8E2F-7944-AE65-F5C5EDC6CB03}"/>
              </a:ext>
            </a:extLst>
          </p:cNvPr>
          <p:cNvSpPr txBox="1">
            <a:spLocks/>
          </p:cNvSpPr>
          <p:nvPr/>
        </p:nvSpPr>
        <p:spPr>
          <a:xfrm>
            <a:off x="624575" y="3225502"/>
            <a:ext cx="5077794" cy="10294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de-DE" dirty="0"/>
              <a:t>Zucker</a:t>
            </a:r>
          </a:p>
          <a:p>
            <a:pPr marL="216000" indent="-21600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de-DE" sz="900" dirty="0">
                <a:solidFill>
                  <a:srgbClr val="92D050"/>
                </a:solidFill>
              </a:rPr>
              <a:t>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800" dirty="0"/>
              <a:t> </a:t>
            </a:r>
          </a:p>
          <a:p>
            <a:endParaRPr lang="de-DE" dirty="0"/>
          </a:p>
        </p:txBody>
      </p:sp>
      <p:sp>
        <p:nvSpPr>
          <p:cNvPr id="2" name="Gewitterblitz 1">
            <a:extLst>
              <a:ext uri="{FF2B5EF4-FFF2-40B4-BE49-F238E27FC236}">
                <a16:creationId xmlns:a16="http://schemas.microsoft.com/office/drawing/2014/main" id="{A9B5CBDF-BEB7-714D-A470-5877FC466A55}"/>
              </a:ext>
            </a:extLst>
          </p:cNvPr>
          <p:cNvSpPr/>
          <p:nvPr/>
        </p:nvSpPr>
        <p:spPr>
          <a:xfrm>
            <a:off x="618294" y="2356903"/>
            <a:ext cx="826383" cy="826383"/>
          </a:xfrm>
          <a:prstGeom prst="lightningBolt">
            <a:avLst/>
          </a:prstGeom>
          <a:solidFill>
            <a:srgbClr val="009D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31AA9630-4BF7-4F46-91E3-2090D00685B1}"/>
              </a:ext>
            </a:extLst>
          </p:cNvPr>
          <p:cNvSpPr txBox="1">
            <a:spLocks/>
          </p:cNvSpPr>
          <p:nvPr/>
        </p:nvSpPr>
        <p:spPr>
          <a:xfrm>
            <a:off x="4657450" y="2585935"/>
            <a:ext cx="846797" cy="10294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de-DE" dirty="0"/>
              <a:t>Säure</a:t>
            </a:r>
          </a:p>
          <a:p>
            <a:pPr marL="216000" indent="-21600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de-DE" sz="900" dirty="0">
                <a:solidFill>
                  <a:srgbClr val="92D050"/>
                </a:solidFill>
              </a:rPr>
              <a:t>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800" dirty="0"/>
              <a:t> </a:t>
            </a:r>
          </a:p>
          <a:p>
            <a:endParaRPr lang="de-DE" dirty="0"/>
          </a:p>
        </p:txBody>
      </p:sp>
      <p:sp>
        <p:nvSpPr>
          <p:cNvPr id="21" name="Gewitterblitz 20">
            <a:extLst>
              <a:ext uri="{FF2B5EF4-FFF2-40B4-BE49-F238E27FC236}">
                <a16:creationId xmlns:a16="http://schemas.microsoft.com/office/drawing/2014/main" id="{FEFC17C6-7A4E-9E41-B604-D50895663356}"/>
              </a:ext>
            </a:extLst>
          </p:cNvPr>
          <p:cNvSpPr/>
          <p:nvPr/>
        </p:nvSpPr>
        <p:spPr>
          <a:xfrm rot="4790620">
            <a:off x="4410586" y="1799398"/>
            <a:ext cx="826383" cy="826383"/>
          </a:xfrm>
          <a:prstGeom prst="lightningBolt">
            <a:avLst/>
          </a:prstGeom>
          <a:solidFill>
            <a:srgbClr val="009D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C36A594-E827-7C44-959D-9F43E23A054C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9147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23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600950" cy="89296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Säurehaltige Lebensmittel</a:t>
            </a:r>
            <a:br>
              <a:rPr lang="de-DE" dirty="0"/>
            </a:br>
            <a:endParaRPr lang="de-DE" dirty="0"/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FD87A49A-E43A-C840-A7E7-029A57C56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474125"/>
            <a:ext cx="5077794" cy="10294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Erosionsgebiss</a:t>
            </a:r>
            <a:endParaRPr lang="de-DE" sz="800" dirty="0"/>
          </a:p>
          <a:p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5379F25-092F-984D-8E7F-B1AA7BB5ECAC}"/>
              </a:ext>
            </a:extLst>
          </p:cNvPr>
          <p:cNvSpPr txBox="1"/>
          <p:nvPr/>
        </p:nvSpPr>
        <p:spPr>
          <a:xfrm rot="16200000">
            <a:off x="7439957" y="3091034"/>
            <a:ext cx="28593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Vierling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5FAA00E-90C7-DD49-8B1E-2609EEDA03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67" t="16615" r="23260" b="40235"/>
          <a:stretch/>
        </p:blipFill>
        <p:spPr>
          <a:xfrm rot="10800000">
            <a:off x="720000" y="1872000"/>
            <a:ext cx="2160000" cy="14404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06AE3B10-A8FD-5D46-BCDD-24392ED432F2}"/>
              </a:ext>
            </a:extLst>
          </p:cNvPr>
          <p:cNvSpPr txBox="1">
            <a:spLocks/>
          </p:cNvSpPr>
          <p:nvPr/>
        </p:nvSpPr>
        <p:spPr>
          <a:xfrm>
            <a:off x="2869570" y="1863779"/>
            <a:ext cx="1256954" cy="10962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500" dirty="0" err="1"/>
              <a:t>Colaerosion</a:t>
            </a:r>
            <a:r>
              <a:rPr lang="de-DE" sz="1500" dirty="0"/>
              <a:t> mit Karies,        ca. 15-jährig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01C72952-16DC-CC40-8760-77D1D200D9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49" t="11666" r="18817" b="32700"/>
          <a:stretch/>
        </p:blipFill>
        <p:spPr>
          <a:xfrm rot="10800000">
            <a:off x="4320000" y="1872000"/>
            <a:ext cx="2160000" cy="14411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Inhaltsplatzhalter 3">
            <a:extLst>
              <a:ext uri="{FF2B5EF4-FFF2-40B4-BE49-F238E27FC236}">
                <a16:creationId xmlns:a16="http://schemas.microsoft.com/office/drawing/2014/main" id="{7AF102B0-2881-D642-8FC4-CD7BBB3F1323}"/>
              </a:ext>
            </a:extLst>
          </p:cNvPr>
          <p:cNvSpPr txBox="1">
            <a:spLocks/>
          </p:cNvSpPr>
          <p:nvPr/>
        </p:nvSpPr>
        <p:spPr>
          <a:xfrm>
            <a:off x="6480279" y="1863779"/>
            <a:ext cx="1315567" cy="5782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500" dirty="0"/>
              <a:t>gesunde Zähne ohne Erosion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28DB5122-3063-8248-B650-C4C6F18903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999" y="3430119"/>
            <a:ext cx="1548360" cy="12618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Inhaltsplatzhalter 3">
            <a:extLst>
              <a:ext uri="{FF2B5EF4-FFF2-40B4-BE49-F238E27FC236}">
                <a16:creationId xmlns:a16="http://schemas.microsoft.com/office/drawing/2014/main" id="{456CE643-F11D-F14C-8803-56DA7C25003C}"/>
              </a:ext>
            </a:extLst>
          </p:cNvPr>
          <p:cNvSpPr txBox="1">
            <a:spLocks/>
          </p:cNvSpPr>
          <p:nvPr/>
        </p:nvSpPr>
        <p:spPr>
          <a:xfrm>
            <a:off x="2274277" y="3428810"/>
            <a:ext cx="1863970" cy="10962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500" dirty="0"/>
              <a:t>Erosion an einem bleibenden Backenzahn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5" name="Inhaltsplatzhalter 3">
            <a:extLst>
              <a:ext uri="{FF2B5EF4-FFF2-40B4-BE49-F238E27FC236}">
                <a16:creationId xmlns:a16="http://schemas.microsoft.com/office/drawing/2014/main" id="{D4EB6146-98E1-2640-991B-2A02DF0F2E22}"/>
              </a:ext>
            </a:extLst>
          </p:cNvPr>
          <p:cNvSpPr txBox="1">
            <a:spLocks/>
          </p:cNvSpPr>
          <p:nvPr/>
        </p:nvSpPr>
        <p:spPr>
          <a:xfrm>
            <a:off x="5879124" y="3428810"/>
            <a:ext cx="1430214" cy="5782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500" dirty="0"/>
              <a:t>gesunder Backenzahn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3D477729-0F6C-7843-A602-D4E18006802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69" t="4096" r="21531" b="8316"/>
          <a:stretch/>
        </p:blipFill>
        <p:spPr>
          <a:xfrm>
            <a:off x="4320000" y="3430119"/>
            <a:ext cx="1566001" cy="12532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2333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1E3E4ECB-67C6-9049-B43C-628F0DDA79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897" t="2557" r="3229" b="68460"/>
          <a:stretch/>
        </p:blipFill>
        <p:spPr>
          <a:xfrm rot="20211816">
            <a:off x="6658327" y="1630557"/>
            <a:ext cx="2664929" cy="14872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24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872817" cy="89296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Konsistenz &amp; Verweildauer – wichtige Aspekte der zahngesunden Ernährung</a:t>
            </a:r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FD87A49A-E43A-C840-A7E7-029A57C56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474124"/>
            <a:ext cx="4485218" cy="3207943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Konsistenz</a:t>
            </a:r>
            <a:endParaRPr lang="de-DE" b="1" dirty="0"/>
          </a:p>
          <a:p>
            <a:pPr marL="0" indent="0">
              <a:spcBef>
                <a:spcPts val="1200"/>
              </a:spcBef>
              <a:buNone/>
            </a:pPr>
            <a:r>
              <a:rPr lang="de-DE" b="1" dirty="0"/>
              <a:t>Die Zähne möchten arbeiten!</a:t>
            </a:r>
          </a:p>
          <a:p>
            <a:pPr>
              <a:spcBef>
                <a:spcPts val="1200"/>
              </a:spcBef>
            </a:pPr>
            <a:r>
              <a:rPr lang="de-DE" dirty="0"/>
              <a:t>Feste Lebensmittel fördern durch verstärktes   Kauen die Speichelproduktion.</a:t>
            </a:r>
          </a:p>
          <a:p>
            <a:pPr>
              <a:spcBef>
                <a:spcPts val="1200"/>
              </a:spcBef>
            </a:pPr>
            <a:r>
              <a:rPr lang="de-DE" dirty="0"/>
              <a:t>Der Speichel kann nun seine Aufgaben übernehmen.</a:t>
            </a:r>
          </a:p>
          <a:p>
            <a:pPr>
              <a:spcBef>
                <a:spcPts val="1200"/>
              </a:spcBef>
            </a:pPr>
            <a:r>
              <a:rPr lang="de-DE" dirty="0"/>
              <a:t>Festes Kauen fördert auch die Kiefermuskulatur,</a:t>
            </a:r>
          </a:p>
          <a:p>
            <a:pPr>
              <a:spcBef>
                <a:spcPts val="1200"/>
              </a:spcBef>
            </a:pPr>
            <a:r>
              <a:rPr lang="de-DE" dirty="0"/>
              <a:t>weiche und klebrige Nahrung bleibt dagegen an und zwischen den Zähnen haften.</a:t>
            </a:r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  <a:p>
            <a:pPr marL="216000" indent="-216000">
              <a:spcBef>
                <a:spcPts val="1200"/>
              </a:spcBef>
              <a:buNone/>
            </a:pPr>
            <a:r>
              <a:rPr lang="de-DE" sz="1200" dirty="0"/>
              <a:t>  </a:t>
            </a:r>
            <a:endParaRPr lang="de-DE" sz="900" dirty="0">
              <a:solidFill>
                <a:srgbClr val="92D050"/>
              </a:solidFill>
            </a:endParaRPr>
          </a:p>
          <a:p>
            <a:pPr marL="216000" indent="-216000">
              <a:spcBef>
                <a:spcPts val="1200"/>
              </a:spcBef>
              <a:buNone/>
            </a:pPr>
            <a:r>
              <a:rPr lang="de-DE" sz="900" dirty="0">
                <a:solidFill>
                  <a:srgbClr val="92D050"/>
                </a:solidFill>
              </a:rPr>
              <a:t>  </a:t>
            </a:r>
          </a:p>
          <a:p>
            <a:pPr marL="0" indent="0">
              <a:buNone/>
            </a:pPr>
            <a:r>
              <a:rPr lang="de-DE" sz="800" dirty="0"/>
              <a:t> </a:t>
            </a:r>
          </a:p>
          <a:p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CC3BF3F-7E59-1D42-9EDA-816E2FB561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218" t="50475" r="10996" b="3892"/>
          <a:stretch/>
        </p:blipFill>
        <p:spPr>
          <a:xfrm rot="772336">
            <a:off x="6095311" y="2396584"/>
            <a:ext cx="2339163" cy="23700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9B0193F-586F-C84F-83A5-98BE3B9832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238" r="57117" b="1129"/>
          <a:stretch/>
        </p:blipFill>
        <p:spPr>
          <a:xfrm>
            <a:off x="5763740" y="1115132"/>
            <a:ext cx="2491128" cy="23417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10E5862-5F65-7A47-AD23-76597105FC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7117" b="60784"/>
          <a:stretch/>
        </p:blipFill>
        <p:spPr>
          <a:xfrm>
            <a:off x="4615145" y="1973107"/>
            <a:ext cx="2491128" cy="20124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C2EFFE8C-B780-7D48-AA4C-8C0C946F529D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Illustration: Pokorny Design</a:t>
            </a:r>
          </a:p>
        </p:txBody>
      </p:sp>
    </p:spTree>
    <p:extLst>
      <p:ext uri="{BB962C8B-B14F-4D97-AF65-F5344CB8AC3E}">
        <p14:creationId xmlns:p14="http://schemas.microsoft.com/office/powerpoint/2010/main" val="4289340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25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872817" cy="89296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Konsistenz &amp; Verweildauer – wichtige Aspekte der zahngesunden Ernährung</a:t>
            </a:r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FD87A49A-E43A-C840-A7E7-029A57C56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474124"/>
            <a:ext cx="3581042" cy="3597310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Verweildauer</a:t>
            </a:r>
            <a:endParaRPr lang="de-DE" b="1" dirty="0"/>
          </a:p>
          <a:p>
            <a:pPr marL="0" indent="0">
              <a:spcBef>
                <a:spcPts val="1200"/>
              </a:spcBef>
              <a:buNone/>
            </a:pPr>
            <a:r>
              <a:rPr lang="de-DE" b="1" dirty="0"/>
              <a:t>Je länger der Zucker im Mund bleibt,                               um so höher ist das Kariesrisiko!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B16A86B-B35E-0C45-B13A-0533F63D32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8569"/>
          <a:stretch/>
        </p:blipFill>
        <p:spPr>
          <a:xfrm>
            <a:off x="4247194" y="1224000"/>
            <a:ext cx="2800587" cy="33725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Inhaltsplatzhalter 5">
            <a:extLst>
              <a:ext uri="{FF2B5EF4-FFF2-40B4-BE49-F238E27FC236}">
                <a16:creationId xmlns:a16="http://schemas.microsoft.com/office/drawing/2014/main" id="{EB241C6C-F50C-0249-BC6B-8FE98A42F7A2}"/>
              </a:ext>
            </a:extLst>
          </p:cNvPr>
          <p:cNvSpPr txBox="1">
            <a:spLocks/>
          </p:cNvSpPr>
          <p:nvPr/>
        </p:nvSpPr>
        <p:spPr>
          <a:xfrm>
            <a:off x="7246189" y="1351615"/>
            <a:ext cx="1595886" cy="779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500" dirty="0"/>
              <a:t>Sportverschluss animiert zum „Dauernuckeln“</a:t>
            </a:r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DE868005-D776-F645-AF4C-E746FFDCAF2C}"/>
              </a:ext>
            </a:extLst>
          </p:cNvPr>
          <p:cNvSpPr txBox="1">
            <a:spLocks/>
          </p:cNvSpPr>
          <p:nvPr/>
        </p:nvSpPr>
        <p:spPr>
          <a:xfrm>
            <a:off x="1582898" y="4011910"/>
            <a:ext cx="2386709" cy="754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de-DE" sz="1500" dirty="0"/>
              <a:t>Durch ihre Verarbeitung bleiben Chips länger an den Zähnen kleben.</a:t>
            </a:r>
          </a:p>
          <a:p>
            <a:pPr algn="r"/>
            <a:endParaRPr lang="de-DE" dirty="0"/>
          </a:p>
        </p:txBody>
      </p:sp>
      <p:sp>
        <p:nvSpPr>
          <p:cNvPr id="10" name="Pfeil: nach rechts 22">
            <a:extLst>
              <a:ext uri="{FF2B5EF4-FFF2-40B4-BE49-F238E27FC236}">
                <a16:creationId xmlns:a16="http://schemas.microsoft.com/office/drawing/2014/main" id="{64F05494-ECDE-7842-A2A8-2F644612F3E0}"/>
              </a:ext>
            </a:extLst>
          </p:cNvPr>
          <p:cNvSpPr/>
          <p:nvPr/>
        </p:nvSpPr>
        <p:spPr>
          <a:xfrm>
            <a:off x="4023787" y="4155245"/>
            <a:ext cx="540000" cy="252000"/>
          </a:xfrm>
          <a:prstGeom prst="rightArrow">
            <a:avLst>
              <a:gd name="adj1" fmla="val 50000"/>
              <a:gd name="adj2" fmla="val 62440"/>
            </a:avLst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: nach rechts 22">
            <a:extLst>
              <a:ext uri="{FF2B5EF4-FFF2-40B4-BE49-F238E27FC236}">
                <a16:creationId xmlns:a16="http://schemas.microsoft.com/office/drawing/2014/main" id="{6635B8BA-1C98-8F4B-86CB-5B864FE35619}"/>
              </a:ext>
            </a:extLst>
          </p:cNvPr>
          <p:cNvSpPr/>
          <p:nvPr/>
        </p:nvSpPr>
        <p:spPr>
          <a:xfrm rot="10800000">
            <a:off x="6672090" y="1360287"/>
            <a:ext cx="540000" cy="252000"/>
          </a:xfrm>
          <a:prstGeom prst="rightArrow">
            <a:avLst>
              <a:gd name="adj1" fmla="val 50000"/>
              <a:gd name="adj2" fmla="val 62440"/>
            </a:avLst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7FB0836-4D36-C54F-BFB4-02C118812F9F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8457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26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>
                <a:solidFill>
                  <a:srgbClr val="009DE1"/>
                </a:solidFill>
              </a:rPr>
              <a:t>Es ist nicht schwer – und bleibt lecker</a:t>
            </a:r>
            <a:br>
              <a:rPr lang="de-DE" dirty="0">
                <a:solidFill>
                  <a:srgbClr val="009DE1"/>
                </a:solidFill>
              </a:rPr>
            </a:br>
            <a:endParaRPr lang="de-DE" dirty="0">
              <a:solidFill>
                <a:srgbClr val="009DE1"/>
              </a:solidFill>
            </a:endParaRP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820C8561-FADB-E941-95D1-A63C40A36F2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88" y="827999"/>
            <a:ext cx="3600424" cy="3477641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379CBC47-3C7B-3142-8FCA-9F4C674DFC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1430" y="145550"/>
            <a:ext cx="1522205" cy="18740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Grafik 22" descr="Daumen hoch-Zeichen mit einfarbiger Füllung">
            <a:extLst>
              <a:ext uri="{FF2B5EF4-FFF2-40B4-BE49-F238E27FC236}">
                <a16:creationId xmlns:a16="http://schemas.microsoft.com/office/drawing/2014/main" id="{C090A694-3212-DE45-B311-CCAA09235E9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08239" y="825526"/>
            <a:ext cx="914400" cy="9144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5647D24-3E61-1345-A16A-F0E24BF6239A}"/>
              </a:ext>
            </a:extLst>
          </p:cNvPr>
          <p:cNvSpPr txBox="1"/>
          <p:nvPr/>
        </p:nvSpPr>
        <p:spPr>
          <a:xfrm rot="16200000">
            <a:off x="8339925" y="3754378"/>
            <a:ext cx="105939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1657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Haben Sie noch Fragen?</a:t>
            </a:r>
            <a:br>
              <a:rPr lang="de-DE" dirty="0"/>
            </a:br>
            <a:endParaRPr lang="de-DE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2C96C6F-60FF-0C43-B5C4-30DBAFC8A10C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27</a:t>
            </a:fld>
            <a:endParaRPr lang="de-DE" sz="900" dirty="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F8B05B43-C22F-DC4E-8A4C-7D853CBEBED2}"/>
              </a:ext>
            </a:extLst>
          </p:cNvPr>
          <p:cNvSpPr/>
          <p:nvPr/>
        </p:nvSpPr>
        <p:spPr>
          <a:xfrm>
            <a:off x="2821252" y="2571750"/>
            <a:ext cx="1376609" cy="1410115"/>
          </a:xfrm>
          <a:prstGeom prst="roundRect">
            <a:avLst/>
          </a:prstGeom>
          <a:solidFill>
            <a:schemeClr val="bg1"/>
          </a:solidFill>
          <a:ln w="508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1A6AA3B9-A586-424C-9718-0AE816270FFB}"/>
              </a:ext>
            </a:extLst>
          </p:cNvPr>
          <p:cNvSpPr/>
          <p:nvPr/>
        </p:nvSpPr>
        <p:spPr>
          <a:xfrm>
            <a:off x="2821252" y="2572512"/>
            <a:ext cx="1376609" cy="1410115"/>
          </a:xfrm>
          <a:prstGeom prst="roundRect">
            <a:avLst/>
          </a:prstGeom>
          <a:noFill/>
          <a:ln w="31750">
            <a:solidFill>
              <a:srgbClr val="009DE1"/>
            </a:solidFill>
          </a:ln>
          <a:effectLst>
            <a:reflection blurRad="6350" stA="810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9F296A8-0BDD-364E-A468-BBF82AC88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296" y="2136702"/>
            <a:ext cx="1506980" cy="1861563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21703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E0D0018E-F7B3-744D-BD58-1BE9FCA310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" contrast="-8000"/>
                    </a14:imgEffect>
                  </a14:imgLayer>
                </a14:imgProps>
              </a:ext>
            </a:extLst>
          </a:blip>
          <a:srcRect l="3307"/>
          <a:stretch/>
        </p:blipFill>
        <p:spPr>
          <a:xfrm>
            <a:off x="5040000" y="1230000"/>
            <a:ext cx="4258582" cy="30909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Denken Sie daran …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F2C0E5-3960-7445-9513-92280ED23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4411349" cy="2897982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Zwischenmahlzeiten:</a:t>
            </a:r>
          </a:p>
          <a:p>
            <a:pPr marL="432000" indent="-216000">
              <a:spcBef>
                <a:spcPts val="0"/>
              </a:spcBef>
            </a:pPr>
            <a:r>
              <a:rPr lang="de-DE" dirty="0"/>
              <a:t>So häufig wie nötig – so selten wie möglich!</a:t>
            </a:r>
          </a:p>
          <a:p>
            <a:pPr marL="432000" indent="-216000">
              <a:spcBef>
                <a:spcPts val="600"/>
              </a:spcBef>
            </a:pP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Kurze Verweildauer und knackige </a:t>
            </a:r>
            <a:r>
              <a:rPr lang="de-DE" sz="1800" dirty="0"/>
              <a:t>Konsistenz</a:t>
            </a:r>
            <a:endParaRPr lang="de-DE" dirty="0"/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Kariesbakterien</a:t>
            </a:r>
            <a:r>
              <a:rPr lang="de-DE" dirty="0"/>
              <a:t> sind nicht wählerisch.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Verdünnte Säure</a:t>
            </a:r>
            <a:r>
              <a:rPr lang="de-DE" dirty="0"/>
              <a:t> (Schorle!) bleibt              dennoch Säure.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Steter Tropfen</a:t>
            </a:r>
            <a:r>
              <a:rPr lang="de-DE" dirty="0"/>
              <a:t> höhlt den Zahn.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Saures und Süßes </a:t>
            </a:r>
            <a:r>
              <a:rPr lang="de-DE" dirty="0"/>
              <a:t>–                                             unsere Zähne mögen beides nicht!</a:t>
            </a:r>
          </a:p>
          <a:p>
            <a:pPr marL="0" indent="0">
              <a:spcBef>
                <a:spcPts val="1400"/>
              </a:spcBef>
              <a:buNone/>
            </a:pPr>
            <a:endParaRPr lang="de-DE" b="1" dirty="0">
              <a:solidFill>
                <a:srgbClr val="00B0F0"/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C494FA-5697-594E-A396-04AA752F2E9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28</a:t>
            </a:fld>
            <a:endParaRPr lang="de-DE" sz="9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CF809C9-CD83-E34E-B42B-CAABFE26A6D8}"/>
              </a:ext>
            </a:extLst>
          </p:cNvPr>
          <p:cNvSpPr txBox="1"/>
          <p:nvPr/>
        </p:nvSpPr>
        <p:spPr>
          <a:xfrm rot="16200000">
            <a:off x="8431050" y="1614675"/>
            <a:ext cx="108039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©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vitapix</a:t>
            </a:r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 –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Fotolia.com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57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C57C0-97FF-464E-B4BC-6CF9837ADDEB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3</a:t>
            </a:fld>
            <a:endParaRPr lang="de-DE" sz="9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1E7A09A-DC05-8B43-95D2-D270AF16B7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73593" y="1369219"/>
            <a:ext cx="2516191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700" b="1" dirty="0">
                <a:solidFill>
                  <a:srgbClr val="009DE1"/>
                </a:solidFill>
              </a:rPr>
              <a:t>Energiespender für den Tag?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C43ACE-53A6-F54C-BC6E-681D264ED2E1}"/>
              </a:ext>
            </a:extLst>
          </p:cNvPr>
          <p:cNvSpPr txBox="1"/>
          <p:nvPr/>
        </p:nvSpPr>
        <p:spPr>
          <a:xfrm rot="16200000">
            <a:off x="-203211" y="3815704"/>
            <a:ext cx="6589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Foto: Dr. J. Hey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D32DB7F-DCEE-D94B-94CB-42747065FB01}"/>
              </a:ext>
            </a:extLst>
          </p:cNvPr>
          <p:cNvSpPr/>
          <p:nvPr/>
        </p:nvSpPr>
        <p:spPr>
          <a:xfrm>
            <a:off x="0" y="-69011"/>
            <a:ext cx="1440000" cy="5256000"/>
          </a:xfrm>
          <a:prstGeom prst="rect">
            <a:avLst/>
          </a:prstGeom>
          <a:solidFill>
            <a:srgbClr val="009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491E838-320A-F248-AAF5-9FBC13301B3F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817" t="2304" r="2895" b="1407"/>
          <a:stretch/>
        </p:blipFill>
        <p:spPr>
          <a:xfrm>
            <a:off x="917166" y="622268"/>
            <a:ext cx="3268914" cy="3268914"/>
          </a:xfrm>
          <a:prstGeom prst="rect">
            <a:avLst/>
          </a:prstGeom>
          <a:ln w="38100" cap="rnd" cmpd="sng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50C98A0-2403-5247-8B6F-88951845D165}"/>
              </a:ext>
            </a:extLst>
          </p:cNvPr>
          <p:cNvSpPr txBox="1"/>
          <p:nvPr/>
        </p:nvSpPr>
        <p:spPr>
          <a:xfrm rot="16200000">
            <a:off x="8228068" y="3406591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3628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dirty="0"/>
              <a:t>Themenschwerpunkte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A0EB00F3-D11E-A346-AD0B-C3266AF91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412776" cy="3263504"/>
          </a:xfrm>
        </p:spPr>
        <p:txBody>
          <a:bodyPr>
            <a:noAutofit/>
          </a:bodyPr>
          <a:lstStyle/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Zucker</a:t>
            </a:r>
            <a:r>
              <a:rPr lang="de-DE" dirty="0">
                <a:solidFill>
                  <a:srgbClr val="92D050"/>
                </a:solidFill>
              </a:rPr>
              <a:t> </a:t>
            </a:r>
            <a:r>
              <a:rPr lang="de-DE" dirty="0"/>
              <a:t>– die tägliche Versuchung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Speichel ist wichtig!</a:t>
            </a:r>
            <a:r>
              <a:rPr lang="de-DE" dirty="0">
                <a:solidFill>
                  <a:srgbClr val="92D050"/>
                </a:solidFill>
              </a:rPr>
              <a:t> </a:t>
            </a:r>
            <a:endParaRPr lang="de-DE" dirty="0"/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Zuckermanagement</a:t>
            </a:r>
            <a:r>
              <a:rPr lang="de-DE" dirty="0"/>
              <a:t>                                             Der intelligente Umgang mit den Zwischenmahlzeiten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Säurehaltige Lebensmittel                            </a:t>
            </a:r>
            <a:r>
              <a:rPr lang="de-DE" dirty="0"/>
              <a:t>Saures macht lustig – ein schlechter Scherz       für unsere Zähne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Konsistenz &amp; Verweildauer </a:t>
            </a:r>
            <a:r>
              <a:rPr lang="de-DE" dirty="0"/>
              <a:t>–                wichtige Aspekte der zahngesunden Ernährung</a:t>
            </a:r>
          </a:p>
          <a:p>
            <a:pPr marL="216000" indent="-216000">
              <a:spcBef>
                <a:spcPts val="1200"/>
              </a:spcBef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sz="1600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315962C-9643-8D46-A62B-A6E8E9EC19B9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4</a:t>
            </a:fld>
            <a:endParaRPr lang="de-DE" sz="9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9109E9E-55F9-E647-950D-77EB23C5AC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7" r="-1157"/>
          <a:stretch/>
        </p:blipFill>
        <p:spPr>
          <a:xfrm>
            <a:off x="5040000" y="1224000"/>
            <a:ext cx="4216722" cy="277226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C470A82F-7F58-A64F-84A8-B16BA468C702}"/>
              </a:ext>
            </a:extLst>
          </p:cNvPr>
          <p:cNvSpPr txBox="1"/>
          <p:nvPr/>
        </p:nvSpPr>
        <p:spPr>
          <a:xfrm rot="16200000">
            <a:off x="8421498" y="1634675"/>
            <a:ext cx="1234655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master1305 -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www.freepik.com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1188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3844"/>
            <a:ext cx="5625394" cy="892969"/>
          </a:xfrm>
        </p:spPr>
        <p:txBody>
          <a:bodyPr>
            <a:noAutofit/>
          </a:bodyPr>
          <a:lstStyle/>
          <a:p>
            <a:r>
              <a:rPr lang="de-DE" dirty="0"/>
              <a:t>Zucker – die tägliche Versuchung</a:t>
            </a:r>
            <a:br>
              <a:rPr lang="de-DE" dirty="0"/>
            </a:b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369219"/>
            <a:ext cx="8151906" cy="3878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b="1" dirty="0">
                <a:solidFill>
                  <a:srgbClr val="009DE1"/>
                </a:solidFill>
              </a:rPr>
              <a:t>Zucker im Alltag</a:t>
            </a: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5</a:t>
            </a:fld>
            <a:endParaRPr lang="de-DE" sz="900" dirty="0"/>
          </a:p>
        </p:txBody>
      </p:sp>
      <p:pic>
        <p:nvPicPr>
          <p:cNvPr id="13" name="Grafik 12" descr="Ein Bild, das drinnen, süß, mehrere enthält.&#10;&#10;Automatisch generierte Beschreibung">
            <a:extLst>
              <a:ext uri="{FF2B5EF4-FFF2-40B4-BE49-F238E27FC236}">
                <a16:creationId xmlns:a16="http://schemas.microsoft.com/office/drawing/2014/main" id="{B614C035-6F45-8746-B5E5-C6400EE0E03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000" y="1591953"/>
            <a:ext cx="2808000" cy="2808000"/>
          </a:xfrm>
          <a:prstGeom prst="ellipse">
            <a:avLst/>
          </a:prstGeom>
          <a:ln w="38100">
            <a:solidFill>
              <a:srgbClr val="009DE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Kreis 7">
            <a:extLst>
              <a:ext uri="{FF2B5EF4-FFF2-40B4-BE49-F238E27FC236}">
                <a16:creationId xmlns:a16="http://schemas.microsoft.com/office/drawing/2014/main" id="{8F83E785-13BE-6344-815B-F20F29118528}"/>
              </a:ext>
            </a:extLst>
          </p:cNvPr>
          <p:cNvSpPr/>
          <p:nvPr/>
        </p:nvSpPr>
        <p:spPr>
          <a:xfrm rot="20983036">
            <a:off x="6784622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15E05AB0-72AF-C846-88EA-E177A6AD2B8B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-249" t="1254" r="2926" b="1422"/>
          <a:stretch/>
        </p:blipFill>
        <p:spPr>
          <a:xfrm>
            <a:off x="4564800" y="1591953"/>
            <a:ext cx="2808000" cy="2808000"/>
          </a:xfrm>
          <a:prstGeom prst="ellipse">
            <a:avLst/>
          </a:prstGeom>
          <a:ln w="38100" cap="rnd" cmpd="sng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84743FC-81BB-674A-8D8F-8D044CDF1EC6}"/>
              </a:ext>
            </a:extLst>
          </p:cNvPr>
          <p:cNvGrpSpPr/>
          <p:nvPr/>
        </p:nvGrpSpPr>
        <p:grpSpPr>
          <a:xfrm>
            <a:off x="6731000" y="82478"/>
            <a:ext cx="1543756" cy="1874035"/>
            <a:chOff x="6719711" y="71189"/>
            <a:chExt cx="1543756" cy="1874035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7E397904-D316-F544-A34F-E6273BAE5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ACD438CB-5722-034B-874D-FAB0F32AEDD0}"/>
                </a:ext>
              </a:extLst>
            </p:cNvPr>
            <p:cNvSpPr txBox="1"/>
            <p:nvPr/>
          </p:nvSpPr>
          <p:spPr>
            <a:xfrm>
              <a:off x="6829778" y="1029413"/>
              <a:ext cx="1433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Vorsicht:</a:t>
              </a: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Zuckerfalle</a:t>
              </a:r>
            </a:p>
          </p:txBody>
        </p:sp>
      </p:grpSp>
      <p:sp>
        <p:nvSpPr>
          <p:cNvPr id="14" name="Inhaltsplatzhalter 3">
            <a:extLst>
              <a:ext uri="{FF2B5EF4-FFF2-40B4-BE49-F238E27FC236}">
                <a16:creationId xmlns:a16="http://schemas.microsoft.com/office/drawing/2014/main" id="{735AE2F5-03C3-B146-B3E0-8DB1D547AF54}"/>
              </a:ext>
            </a:extLst>
          </p:cNvPr>
          <p:cNvSpPr txBox="1">
            <a:spLocks/>
          </p:cNvSpPr>
          <p:nvPr/>
        </p:nvSpPr>
        <p:spPr>
          <a:xfrm>
            <a:off x="3942144" y="3807459"/>
            <a:ext cx="1666290" cy="882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Enthält versteckten Zucker!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94423DB6-96C5-A44B-8369-EA07529E949A}"/>
              </a:ext>
            </a:extLst>
          </p:cNvPr>
          <p:cNvSpPr txBox="1">
            <a:spLocks/>
          </p:cNvSpPr>
          <p:nvPr/>
        </p:nvSpPr>
        <p:spPr>
          <a:xfrm>
            <a:off x="191426" y="3807459"/>
            <a:ext cx="1209115" cy="973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Enthält eindeutig viel Zucker.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F18654E-EF2E-C443-881B-EACF3D17F5E2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208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A979BFA2-0338-1543-9459-11CBFCF6E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309" y="1813258"/>
            <a:ext cx="2422603" cy="25610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884106" cy="892969"/>
          </a:xfrm>
        </p:spPr>
        <p:txBody>
          <a:bodyPr>
            <a:noAutofit/>
          </a:bodyPr>
          <a:lstStyle/>
          <a:p>
            <a:r>
              <a:rPr lang="de-DE" dirty="0"/>
              <a:t>Zucker – die tägliche Versuchung</a:t>
            </a:r>
            <a:br>
              <a:rPr lang="de-DE" dirty="0"/>
            </a:b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225572" cy="34066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Versteckte Zucker im Alltag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Versteckte Zucker schmeckt man nicht. 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Zucker dienen als Konservierungsmittel und Geschmacksverstärker.</a:t>
            </a:r>
          </a:p>
          <a:p>
            <a:pPr marL="216000" indent="-216000">
              <a:spcBef>
                <a:spcPts val="1200"/>
              </a:spcBef>
            </a:pPr>
            <a:endParaRPr lang="de-DE" dirty="0"/>
          </a:p>
          <a:p>
            <a:pPr marL="216000" indent="-216000" defTabSz="180000">
              <a:spcBef>
                <a:spcPts val="1200"/>
              </a:spcBef>
              <a:buNone/>
              <a:tabLst>
                <a:tab pos="360000" algn="ctr"/>
              </a:tabLst>
            </a:pPr>
            <a:r>
              <a:rPr lang="de-DE" sz="1600" b="1" dirty="0"/>
              <a:t>				</a:t>
            </a:r>
            <a:endParaRPr lang="de-DE" sz="16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A7A11AE-0756-A447-88CD-2CFFFCE5A264}"/>
              </a:ext>
            </a:extLst>
          </p:cNvPr>
          <p:cNvSpPr/>
          <p:nvPr/>
        </p:nvSpPr>
        <p:spPr>
          <a:xfrm>
            <a:off x="6342980" y="2696164"/>
            <a:ext cx="2338753" cy="1717426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8D5CBA4-933A-A54A-B008-5EADC8AA82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8" t="411" r="1472" b="1278"/>
          <a:stretch/>
        </p:blipFill>
        <p:spPr>
          <a:xfrm>
            <a:off x="5010668" y="1222853"/>
            <a:ext cx="1181186" cy="18485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30" name="Kreis 29">
            <a:extLst>
              <a:ext uri="{FF2B5EF4-FFF2-40B4-BE49-F238E27FC236}">
                <a16:creationId xmlns:a16="http://schemas.microsoft.com/office/drawing/2014/main" id="{80A1D127-D106-5041-BBD3-2AC27EDE26F2}"/>
              </a:ext>
            </a:extLst>
          </p:cNvPr>
          <p:cNvSpPr/>
          <p:nvPr/>
        </p:nvSpPr>
        <p:spPr>
          <a:xfrm rot="20983036">
            <a:off x="6784622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B5F8F93-3F57-0C47-B6DF-C21AEE4BA206}"/>
              </a:ext>
            </a:extLst>
          </p:cNvPr>
          <p:cNvSpPr/>
          <p:nvPr/>
        </p:nvSpPr>
        <p:spPr>
          <a:xfrm>
            <a:off x="6342980" y="2696164"/>
            <a:ext cx="2338753" cy="1717426"/>
          </a:xfrm>
          <a:prstGeom prst="ellipse">
            <a:avLst/>
          </a:prstGeom>
          <a:noFill/>
          <a:ln w="190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D2A05753-61DB-1843-8289-999EEA8DE536}"/>
              </a:ext>
            </a:extLst>
          </p:cNvPr>
          <p:cNvGrpSpPr/>
          <p:nvPr/>
        </p:nvGrpSpPr>
        <p:grpSpPr>
          <a:xfrm>
            <a:off x="6732000" y="115200"/>
            <a:ext cx="1585544" cy="1874035"/>
            <a:chOff x="6719711" y="71189"/>
            <a:chExt cx="1585544" cy="1874035"/>
          </a:xfrm>
        </p:grpSpPr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32F268AF-9004-3A48-9E90-013BE9E72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1B6EC568-29B5-9D48-8010-BA9245703F2F}"/>
                </a:ext>
              </a:extLst>
            </p:cNvPr>
            <p:cNvSpPr txBox="1"/>
            <p:nvPr/>
          </p:nvSpPr>
          <p:spPr>
            <a:xfrm>
              <a:off x="6719711" y="841978"/>
              <a:ext cx="158554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              Versteckte Zucker werden meist unbewusst konsumiert</a:t>
              </a:r>
            </a:p>
          </p:txBody>
        </p:sp>
      </p:grpSp>
      <p:pic>
        <p:nvPicPr>
          <p:cNvPr id="22" name="Grafik 21">
            <a:extLst>
              <a:ext uri="{FF2B5EF4-FFF2-40B4-BE49-F238E27FC236}">
                <a16:creationId xmlns:a16="http://schemas.microsoft.com/office/drawing/2014/main" id="{493B8179-A79E-3C4C-AD9F-534C309DBA97}"/>
              </a:ext>
            </a:extLst>
          </p:cNvPr>
          <p:cNvPicPr>
            <a:picLocks/>
          </p:cNvPicPr>
          <p:nvPr/>
        </p:nvPicPr>
        <p:blipFill rotWithShape="1">
          <a:blip r:embed="rId5"/>
          <a:srcRect l="4520" t="639" r="11174" b="15054"/>
          <a:stretch/>
        </p:blipFill>
        <p:spPr>
          <a:xfrm>
            <a:off x="2886619" y="2750126"/>
            <a:ext cx="1961075" cy="1981864"/>
          </a:xfrm>
          <a:prstGeom prst="ellipse">
            <a:avLst/>
          </a:prstGeom>
          <a:ln w="34925" cap="rnd" cmpd="sng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FDED9CFC-322D-2A45-A7BB-EAD4B3EF1D5C}"/>
              </a:ext>
            </a:extLst>
          </p:cNvPr>
          <p:cNvSpPr txBox="1">
            <a:spLocks/>
          </p:cNvSpPr>
          <p:nvPr/>
        </p:nvSpPr>
        <p:spPr>
          <a:xfrm>
            <a:off x="4940669" y="3768810"/>
            <a:ext cx="1175927" cy="10503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solidFill>
                  <a:srgbClr val="009DE1"/>
                </a:solidFill>
              </a:rPr>
              <a:t>Produktinfo zu einem Müsli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1F3A2F3-B7B8-7A47-A91E-6470BCAEF94E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6</a:t>
            </a:fld>
            <a:endParaRPr lang="de-DE" sz="9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DB18E1C-FF7D-7843-85EB-D5C15A64A022}"/>
              </a:ext>
            </a:extLst>
          </p:cNvPr>
          <p:cNvSpPr txBox="1"/>
          <p:nvPr/>
        </p:nvSpPr>
        <p:spPr>
          <a:xfrm rot="16200000">
            <a:off x="8291027" y="3803276"/>
            <a:ext cx="11571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0556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8000"/>
            <a:ext cx="3430346" cy="423420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„Zuckerfrei“ bedeutet</a:t>
            </a:r>
          </a:p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nicht</a:t>
            </a:r>
            <a:r>
              <a:rPr lang="de-DE" dirty="0"/>
              <a:t> komplett </a:t>
            </a:r>
            <a:r>
              <a:rPr lang="de-DE" b="1" dirty="0">
                <a:solidFill>
                  <a:srgbClr val="009DE1"/>
                </a:solidFill>
              </a:rPr>
              <a:t>frei</a:t>
            </a:r>
            <a:r>
              <a:rPr lang="de-DE" dirty="0"/>
              <a:t> </a:t>
            </a:r>
            <a:r>
              <a:rPr lang="de-DE" b="1" dirty="0">
                <a:solidFill>
                  <a:srgbClr val="009DE1"/>
                </a:solidFill>
              </a:rPr>
              <a:t>von</a:t>
            </a:r>
            <a:r>
              <a:rPr lang="de-DE" dirty="0"/>
              <a:t> </a:t>
            </a:r>
            <a:r>
              <a:rPr lang="de-DE" b="1" dirty="0">
                <a:solidFill>
                  <a:srgbClr val="009DE1"/>
                </a:solidFill>
              </a:rPr>
              <a:t>Zucker!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Eine gewisse Grammzahl an Zucker ist zulässig.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Es können zudem z</a:t>
            </a:r>
            <a:r>
              <a:rPr lang="de-DE" spc="200" dirty="0"/>
              <a:t>.</a:t>
            </a:r>
            <a:r>
              <a:rPr lang="de-DE" dirty="0"/>
              <a:t>B. Honig, Sirup oder Traubenzucker enthalten sein.</a:t>
            </a:r>
          </a:p>
          <a:p>
            <a:pPr marL="216000" indent="-216000">
              <a:spcBef>
                <a:spcPts val="600"/>
              </a:spcBef>
            </a:pPr>
            <a:endParaRPr lang="de-DE" dirty="0"/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7</a:t>
            </a:fld>
            <a:endParaRPr lang="de-DE" sz="900" dirty="0"/>
          </a:p>
        </p:txBody>
      </p:sp>
      <p:sp>
        <p:nvSpPr>
          <p:cNvPr id="12" name="Inhaltsplatzhalter 4">
            <a:extLst>
              <a:ext uri="{FF2B5EF4-FFF2-40B4-BE49-F238E27FC236}">
                <a16:creationId xmlns:a16="http://schemas.microsoft.com/office/drawing/2014/main" id="{F6C141C9-1D98-D94F-8FE2-626A086FFE02}"/>
              </a:ext>
            </a:extLst>
          </p:cNvPr>
          <p:cNvSpPr txBox="1">
            <a:spLocks/>
          </p:cNvSpPr>
          <p:nvPr/>
        </p:nvSpPr>
        <p:spPr>
          <a:xfrm>
            <a:off x="5758537" y="1631092"/>
            <a:ext cx="3385464" cy="3540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„Ohne Zuckerzusatz“</a:t>
            </a:r>
          </a:p>
          <a:p>
            <a:pPr marL="216000" indent="-216000">
              <a:lnSpc>
                <a:spcPct val="100000"/>
              </a:lnSpc>
              <a:spcBef>
                <a:spcPts val="600"/>
              </a:spcBef>
            </a:pP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Hier wurde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kein Zucker </a:t>
            </a: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zugesetzt.</a:t>
            </a:r>
          </a:p>
          <a:p>
            <a:pPr marL="216000" indent="-216000">
              <a:lnSpc>
                <a:spcPct val="100000"/>
              </a:lnSpc>
              <a:spcBef>
                <a:spcPts val="600"/>
              </a:spcBef>
            </a:pP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Produkt kann aber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von Natur aus Zucker enthalten.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9C166F32-D92F-2645-A4BB-CF6EC9D2C6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40" t="13372" r="21965" b="18313"/>
          <a:stretch/>
        </p:blipFill>
        <p:spPr>
          <a:xfrm>
            <a:off x="5760546" y="1224000"/>
            <a:ext cx="1228834" cy="2027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Zucker – die tägliche Versuchung</a:t>
            </a:r>
            <a:br>
              <a:rPr lang="de-DE" dirty="0"/>
            </a:b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D1FF78E-D510-4B4C-B034-1F985AED0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917" y="2932080"/>
            <a:ext cx="1426083" cy="1824228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EAF3ECE9-2658-004B-8827-13F3D7693778}"/>
              </a:ext>
            </a:extLst>
          </p:cNvPr>
          <p:cNvSpPr txBox="1"/>
          <p:nvPr/>
        </p:nvSpPr>
        <p:spPr>
          <a:xfrm>
            <a:off x="4102094" y="4033128"/>
            <a:ext cx="1436826" cy="306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Gut zu wissen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5C7E954F-9CAC-9248-BA7B-9C9D693446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2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2684" t="26266" r="26397" b="51480"/>
          <a:stretch/>
        </p:blipFill>
        <p:spPr>
          <a:xfrm>
            <a:off x="7219613" y="1935225"/>
            <a:ext cx="1142999" cy="13083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5CF8986-9E01-F947-95CF-00EF3038CAB4}"/>
              </a:ext>
            </a:extLst>
          </p:cNvPr>
          <p:cNvSpPr txBox="1"/>
          <p:nvPr/>
        </p:nvSpPr>
        <p:spPr>
          <a:xfrm rot="16200000">
            <a:off x="7654496" y="2061641"/>
            <a:ext cx="24302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9627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sz="2700" dirty="0">
                <a:solidFill>
                  <a:srgbClr val="009DE1"/>
                </a:solidFill>
              </a:rPr>
              <a:t>Zucker – die tägliche Versuchung</a:t>
            </a:r>
            <a:br>
              <a:rPr lang="de-DE" sz="2700" dirty="0">
                <a:solidFill>
                  <a:srgbClr val="009DE1"/>
                </a:solidFill>
              </a:rPr>
            </a:br>
            <a:endParaRPr lang="de-DE" sz="2700" dirty="0">
              <a:solidFill>
                <a:srgbClr val="009DE1"/>
              </a:solidFill>
            </a:endParaRP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8</a:t>
            </a:fld>
            <a:endParaRPr lang="de-DE" sz="9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77DCC4F-48CE-5442-A903-0F8B5EE770EF}"/>
              </a:ext>
            </a:extLst>
          </p:cNvPr>
          <p:cNvSpPr txBox="1"/>
          <p:nvPr/>
        </p:nvSpPr>
        <p:spPr>
          <a:xfrm rot="16200000">
            <a:off x="9333364" y="-275689"/>
            <a:ext cx="9144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Archiv ﻿LAGZ/BLZK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597367C-D661-E54B-B16B-5AED22BECF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931" r="4856" b="5894"/>
          <a:stretch/>
        </p:blipFill>
        <p:spPr>
          <a:xfrm>
            <a:off x="346229" y="1251799"/>
            <a:ext cx="8699974" cy="319795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468A8EC-2460-5D4D-8E66-F70CA3E1E6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122" t="40362" r="41486" b="28408"/>
          <a:stretch/>
        </p:blipFill>
        <p:spPr>
          <a:xfrm>
            <a:off x="4034481" y="2075935"/>
            <a:ext cx="1315996" cy="1606379"/>
          </a:xfrm>
          <a:prstGeom prst="rect">
            <a:avLst/>
          </a:prstGeom>
        </p:spPr>
      </p:pic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D76BDF62-2CB0-B64A-8F20-7AA3BE368AD8}"/>
              </a:ext>
            </a:extLst>
          </p:cNvPr>
          <p:cNvSpPr txBox="1">
            <a:spLocks/>
          </p:cNvSpPr>
          <p:nvPr/>
        </p:nvSpPr>
        <p:spPr>
          <a:xfrm>
            <a:off x="630000" y="900000"/>
            <a:ext cx="8442325" cy="54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Zucker hat viele Namen – Karies verursachen können sie alle: </a:t>
            </a:r>
          </a:p>
          <a:p>
            <a:pPr marL="0" indent="0">
              <a:buNone/>
            </a:pPr>
            <a:endParaRPr lang="de-DE" sz="1800" b="1" dirty="0">
              <a:solidFill>
                <a:srgbClr val="FF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sz="1800" b="1" dirty="0">
              <a:solidFill>
                <a:srgbClr val="FFED77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757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3DF80C97-24FE-C04D-88B9-871223289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679" y="0"/>
            <a:ext cx="1223174" cy="1293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sz="2700" dirty="0">
                <a:solidFill>
                  <a:srgbClr val="009DE1"/>
                </a:solidFill>
              </a:rPr>
              <a:t>Zucker – die tägliche Versuchung</a:t>
            </a:r>
            <a:br>
              <a:rPr lang="de-DE" sz="2700" dirty="0">
                <a:solidFill>
                  <a:srgbClr val="009DE1"/>
                </a:solidFill>
              </a:rPr>
            </a:br>
            <a:endParaRPr lang="de-DE" sz="2700" dirty="0">
              <a:solidFill>
                <a:srgbClr val="009DE1"/>
              </a:solidFill>
            </a:endParaRP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9</a:t>
            </a:fld>
            <a:endParaRPr lang="de-DE" sz="9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77DCC4F-48CE-5442-A903-0F8B5EE770EF}"/>
              </a:ext>
            </a:extLst>
          </p:cNvPr>
          <p:cNvSpPr txBox="1"/>
          <p:nvPr/>
        </p:nvSpPr>
        <p:spPr>
          <a:xfrm rot="16200000">
            <a:off x="9333364" y="-275689"/>
            <a:ext cx="9144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Archiv ﻿LAGZ/BLZK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96DC90D0-20D1-634B-B248-24E805C057F3}"/>
              </a:ext>
            </a:extLst>
          </p:cNvPr>
          <p:cNvCxnSpPr>
            <a:cxnSpLocks/>
          </p:cNvCxnSpPr>
          <p:nvPr/>
        </p:nvCxnSpPr>
        <p:spPr>
          <a:xfrm>
            <a:off x="7377840" y="742201"/>
            <a:ext cx="236463" cy="0"/>
          </a:xfrm>
          <a:prstGeom prst="straightConnector1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93D6DDAA-0355-7841-A090-551D80C29758}"/>
              </a:ext>
            </a:extLst>
          </p:cNvPr>
          <p:cNvCxnSpPr>
            <a:cxnSpLocks/>
          </p:cNvCxnSpPr>
          <p:nvPr/>
        </p:nvCxnSpPr>
        <p:spPr>
          <a:xfrm>
            <a:off x="6795159" y="1121652"/>
            <a:ext cx="711385" cy="0"/>
          </a:xfrm>
          <a:prstGeom prst="straightConnector1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F01F0560-FA1F-7044-9075-82A561CDEAA1}"/>
              </a:ext>
            </a:extLst>
          </p:cNvPr>
          <p:cNvCxnSpPr>
            <a:cxnSpLocks/>
          </p:cNvCxnSpPr>
          <p:nvPr/>
        </p:nvCxnSpPr>
        <p:spPr>
          <a:xfrm>
            <a:off x="7809416" y="797749"/>
            <a:ext cx="116484" cy="0"/>
          </a:xfrm>
          <a:prstGeom prst="straightConnector1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4FE025B3-D134-2145-B219-415451C68AEA}"/>
              </a:ext>
            </a:extLst>
          </p:cNvPr>
          <p:cNvCxnSpPr>
            <a:cxnSpLocks/>
          </p:cNvCxnSpPr>
          <p:nvPr/>
        </p:nvCxnSpPr>
        <p:spPr>
          <a:xfrm>
            <a:off x="6616687" y="818881"/>
            <a:ext cx="395137" cy="0"/>
          </a:xfrm>
          <a:prstGeom prst="straightConnector1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Inhaltsplatzhalter 3">
            <a:extLst>
              <a:ext uri="{FF2B5EF4-FFF2-40B4-BE49-F238E27FC236}">
                <a16:creationId xmlns:a16="http://schemas.microsoft.com/office/drawing/2014/main" id="{DFEF3BBD-F668-164B-A41E-22D9E8591088}"/>
              </a:ext>
            </a:extLst>
          </p:cNvPr>
          <p:cNvSpPr txBox="1">
            <a:spLocks/>
          </p:cNvSpPr>
          <p:nvPr/>
        </p:nvSpPr>
        <p:spPr>
          <a:xfrm>
            <a:off x="630000" y="900000"/>
            <a:ext cx="8442325" cy="54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Zucker hat viele Namen – </a:t>
            </a:r>
            <a:r>
              <a:rPr lang="de-DE" sz="1800" b="1" dirty="0">
                <a:solidFill>
                  <a:srgbClr val="FFED77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Eine Müslipackung voller Zucker:</a:t>
            </a:r>
            <a:endParaRPr lang="de-DE" sz="1800" b="1" dirty="0">
              <a:solidFill>
                <a:srgbClr val="FF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sz="1800" b="1" dirty="0">
              <a:solidFill>
                <a:srgbClr val="FFED77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947FE9F-DB09-5F41-AD90-6FC1828D5A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122" t="40362" r="41486" b="28408"/>
          <a:stretch/>
        </p:blipFill>
        <p:spPr>
          <a:xfrm>
            <a:off x="4034481" y="2075935"/>
            <a:ext cx="1315996" cy="1606379"/>
          </a:xfrm>
          <a:prstGeom prst="rect">
            <a:avLst/>
          </a:prstGeom>
        </p:spPr>
      </p:pic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5ABA27B1-7A45-8249-B891-B83C84B14B7F}"/>
              </a:ext>
            </a:extLst>
          </p:cNvPr>
          <p:cNvCxnSpPr>
            <a:cxnSpLocks/>
          </p:cNvCxnSpPr>
          <p:nvPr/>
        </p:nvCxnSpPr>
        <p:spPr>
          <a:xfrm>
            <a:off x="7098046" y="971206"/>
            <a:ext cx="311158" cy="0"/>
          </a:xfrm>
          <a:prstGeom prst="straightConnector1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rafik 26">
            <a:extLst>
              <a:ext uri="{FF2B5EF4-FFF2-40B4-BE49-F238E27FC236}">
                <a16:creationId xmlns:a16="http://schemas.microsoft.com/office/drawing/2014/main" id="{80610591-9845-DF4C-A456-E46871BE34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2780" r="5132" b="5909"/>
          <a:stretch/>
        </p:blipFill>
        <p:spPr>
          <a:xfrm>
            <a:off x="346229" y="1295399"/>
            <a:ext cx="8674679" cy="315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309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1107</Words>
  <Application>Microsoft Office PowerPoint</Application>
  <PresentationFormat>Bildschirmpräsentation (16:9)</PresentationFormat>
  <Paragraphs>250</Paragraphs>
  <Slides>28</Slides>
  <Notes>8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3" baseType="lpstr">
      <vt:lpstr>Arial</vt:lpstr>
      <vt:lpstr>Arial Narrow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Themenschwerpunkte </vt:lpstr>
      <vt:lpstr>Zucker – die tägliche Versuchung </vt:lpstr>
      <vt:lpstr>Zucker – die tägliche Versuchung </vt:lpstr>
      <vt:lpstr>Zucker – die tägliche Versuchung </vt:lpstr>
      <vt:lpstr>Zucker – die tägliche Versuchung </vt:lpstr>
      <vt:lpstr>Zucker – die tägliche Versuchung </vt:lpstr>
      <vt:lpstr>Zucker – die tägliche Versuchung </vt:lpstr>
      <vt:lpstr>Zucker – die tägliche Versuchung </vt:lpstr>
      <vt:lpstr>Zucker – die tägliche Versuchung </vt:lpstr>
      <vt:lpstr>Zucker – die tägliche Versuchung </vt:lpstr>
      <vt:lpstr>Speichel ist wichtig! </vt:lpstr>
      <vt:lpstr>Speichel ist wichtig! </vt:lpstr>
      <vt:lpstr>PowerPoint-Präsentation</vt:lpstr>
      <vt:lpstr>Säurehaltige Lebensmittel Saures macht lustig – ein schlechter Scherz für unsere Zähne</vt:lpstr>
      <vt:lpstr>Säurehaltige Lebensmittel </vt:lpstr>
      <vt:lpstr>Säurehaltige Lebensmittel </vt:lpstr>
      <vt:lpstr>Säurehaltige Lebensmittel </vt:lpstr>
      <vt:lpstr>Säurehaltige Lebensmittel </vt:lpstr>
      <vt:lpstr>Säurehaltige Lebensmittel </vt:lpstr>
      <vt:lpstr>Säurehaltige Lebensmittel </vt:lpstr>
      <vt:lpstr>Konsistenz &amp; Verweildauer – wichtige Aspekte der zahngesunden Ernährung</vt:lpstr>
      <vt:lpstr>Konsistenz &amp; Verweildauer – wichtige Aspekte der zahngesunden Ernährung</vt:lpstr>
      <vt:lpstr>Es ist nicht schwer – und bleibt lecker </vt:lpstr>
      <vt:lpstr>Haben Sie noch Fragen? </vt:lpstr>
      <vt:lpstr>Denken Sie daran 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info@pokorny-kreativ-welten.de</dc:creator>
  <cp:lastModifiedBy>Franz Westner</cp:lastModifiedBy>
  <cp:revision>463</cp:revision>
  <cp:lastPrinted>2022-03-01T11:23:06Z</cp:lastPrinted>
  <dcterms:created xsi:type="dcterms:W3CDTF">2020-03-10T11:05:04Z</dcterms:created>
  <dcterms:modified xsi:type="dcterms:W3CDTF">2023-11-14T19:51:23Z</dcterms:modified>
</cp:coreProperties>
</file>