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311" r:id="rId2"/>
    <p:sldId id="256" r:id="rId3"/>
    <p:sldId id="319" r:id="rId4"/>
    <p:sldId id="321" r:id="rId5"/>
    <p:sldId id="260" r:id="rId6"/>
    <p:sldId id="333" r:id="rId7"/>
    <p:sldId id="334" r:id="rId8"/>
    <p:sldId id="322" r:id="rId9"/>
    <p:sldId id="315" r:id="rId10"/>
    <p:sldId id="316" r:id="rId11"/>
    <p:sldId id="314" r:id="rId12"/>
    <p:sldId id="323" r:id="rId13"/>
    <p:sldId id="324" r:id="rId14"/>
    <p:sldId id="326" r:id="rId15"/>
    <p:sldId id="325" r:id="rId16"/>
    <p:sldId id="327" r:id="rId17"/>
    <p:sldId id="329" r:id="rId18"/>
    <p:sldId id="317" r:id="rId19"/>
    <p:sldId id="330" r:id="rId20"/>
    <p:sldId id="331" r:id="rId21"/>
    <p:sldId id="332" r:id="rId22"/>
    <p:sldId id="275" r:id="rId23"/>
    <p:sldId id="273" r:id="rId24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DE1"/>
    <a:srgbClr val="FFFD78"/>
    <a:srgbClr val="FFFC00"/>
    <a:srgbClr val="008F00"/>
    <a:srgbClr val="00FA00"/>
    <a:srgbClr val="73FB79"/>
    <a:srgbClr val="FFED77"/>
    <a:srgbClr val="AAAAAA"/>
    <a:srgbClr val="C1C1C1"/>
    <a:srgbClr val="DEF0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25"/>
    <p:restoredTop sz="94623"/>
  </p:normalViewPr>
  <p:slideViewPr>
    <p:cSldViewPr snapToGrid="0" snapToObjects="1" showGuides="1">
      <p:cViewPr varScale="1">
        <p:scale>
          <a:sx n="82" d="100"/>
          <a:sy n="82" d="100"/>
        </p:scale>
        <p:origin x="90" y="792"/>
      </p:cViewPr>
      <p:guideLst>
        <p:guide orient="horz" pos="159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59" d="100"/>
          <a:sy n="159" d="100"/>
        </p:scale>
        <p:origin x="6344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192B762B-9418-C942-B8E9-B5182A7FFB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0B3131D-AFC3-E14B-BA0A-6B9EE6F3E7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4A94A-4E33-2243-86E3-652A4E05C521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E0B90E9-9726-8F43-9519-C61E1BBB6A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B504BC5-5AF6-814E-87A8-83301F5BAB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DC3E97-EBD9-5048-82BC-5746F0B085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3559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EC9EB-CF08-0646-B81E-4A2B32A77DE6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60893-ED4B-CD43-846E-8460E3A289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968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6494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5091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9826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E5C018B-5D7B-B946-A77F-523779ECDD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0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466995F4-1F38-BA4F-A251-FD11E904BC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9791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A820EA7-0BCE-DB40-817F-E20FD2825C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8423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FBDD742-2C23-9641-8492-A7C5E787B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7045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FBDD742-2C23-9641-8492-A7C5E787B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543CAEC3-236A-C34C-BDA4-265621ADFB75}"/>
              </a:ext>
            </a:extLst>
          </p:cNvPr>
          <p:cNvSpPr/>
          <p:nvPr userDrawn="1"/>
        </p:nvSpPr>
        <p:spPr>
          <a:xfrm>
            <a:off x="-1" y="1189891"/>
            <a:ext cx="5826369" cy="40268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5901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6F9A005-CF0B-C247-B943-35E9E71A7D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8454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F123402-6F89-7E4E-8ED1-0C3652550C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A9C54D-5276-7D4B-B09E-8141FCF3B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91DD04B-3D08-5847-8635-B0FA5140A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702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2B009C-89E8-354F-B2B4-90E46879C0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30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D9ED9-24E5-FB42-8D26-0C8BA53EA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178BA04-A164-F147-8CC3-2B0158D8FB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0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5A9A2-F3FA-1D48-B3AD-98978D518BB6}" type="datetimeFigureOut">
              <a:rPr lang="de-DE" smtClean="0"/>
              <a:t>14.11.2023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58F42-34A3-CD4A-898E-0ABBC66064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04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9" r:id="rId3"/>
    <p:sldLayoutId id="2147483663" r:id="rId4"/>
    <p:sldLayoutId id="2147483667" r:id="rId5"/>
    <p:sldLayoutId id="2147483666" r:id="rId6"/>
    <p:sldLayoutId id="2147483665" r:id="rId7"/>
    <p:sldLayoutId id="2147483662" r:id="rId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1.jpg"/><Relationship Id="rId7" Type="http://schemas.openxmlformats.org/officeDocument/2006/relationships/image" Target="../media/image35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jpg"/><Relationship Id="rId7" Type="http://schemas.openxmlformats.org/officeDocument/2006/relationships/image" Target="../media/image2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8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C096E5D-9BE6-3F4C-B89D-B5B76BFD0FFB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5766288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Herzlich willkommen zum Vortrag über die Zahn- und Mundgesundheit 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unserer Kinder von </a:t>
            </a:r>
            <a:r>
              <a:rPr lang="de-DE" sz="3000" b="1" spc="3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6</a:t>
            </a:r>
            <a:r>
              <a:rPr lang="de-DE" sz="3000" b="1" spc="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-</a:t>
            </a:r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12 Jahren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D398530-4AF7-284E-92E0-9B9BEA9A92C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</a:t>
            </a:fld>
            <a:endParaRPr lang="de-DE" sz="9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8D30663-28B6-4D4F-8750-CA337FAC7672}"/>
              </a:ext>
            </a:extLst>
          </p:cNvPr>
          <p:cNvSpPr txBox="1"/>
          <p:nvPr/>
        </p:nvSpPr>
        <p:spPr>
          <a:xfrm>
            <a:off x="4209010" y="2934565"/>
            <a:ext cx="2624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Ih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/</a:t>
            </a:r>
            <a:r>
              <a:rPr lang="de-DE" sz="1400" b="1" spc="5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Referen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t/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in:</a:t>
            </a:r>
          </a:p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Dr. Franziska Mustermann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B92DEE1-CF6C-ED4B-83FB-29B3520D52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34" t="2750" r="3930" b="14014"/>
          <a:stretch/>
        </p:blipFill>
        <p:spPr>
          <a:xfrm>
            <a:off x="720000" y="1940400"/>
            <a:ext cx="3089564" cy="30895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7284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10</a:t>
            </a:fld>
            <a:endParaRPr lang="de-DE" sz="900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C91E9E46-06A0-394C-ADD2-0B37FC6FC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Alles was man zum gründlichen </a:t>
            </a:r>
            <a:br>
              <a:rPr lang="de-DE" dirty="0"/>
            </a:br>
            <a:r>
              <a:rPr lang="de-DE" dirty="0"/>
              <a:t>Zähneputzen braucht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A0C6F26-AC73-DC46-AED8-71A22EA8AE34}"/>
              </a:ext>
            </a:extLst>
          </p:cNvPr>
          <p:cNvSpPr txBox="1"/>
          <p:nvPr/>
        </p:nvSpPr>
        <p:spPr>
          <a:xfrm rot="16200000">
            <a:off x="7377580" y="2826034"/>
            <a:ext cx="271607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 </a:t>
            </a:r>
            <a:endParaRPr lang="de-DE" dirty="0"/>
          </a:p>
        </p:txBody>
      </p:sp>
      <p:sp>
        <p:nvSpPr>
          <p:cNvPr id="13" name="Inhaltsplatzhalter 9">
            <a:extLst>
              <a:ext uri="{FF2B5EF4-FFF2-40B4-BE49-F238E27FC236}">
                <a16:creationId xmlns:a16="http://schemas.microsoft.com/office/drawing/2014/main" id="{41FCCDA2-0DB0-1C4A-A28F-C0669CA9E3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477223" cy="3472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Zahnpasten für Kinder und Jugendliche</a:t>
            </a:r>
          </a:p>
          <a:p>
            <a:pPr marL="0" indent="0">
              <a:buNone/>
            </a:pPr>
            <a:r>
              <a:rPr lang="de-DE" b="1" dirty="0"/>
              <a:t>Juniorzahnpasten enthalten                                1.000 – 1.450 ppm Fluorid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dirty="0"/>
              <a:t>(gleicher Fluoridgehalt wie bei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dirty="0"/>
              <a:t> Zahnpasten für Erwachsene)</a:t>
            </a:r>
          </a:p>
          <a:p>
            <a:pPr>
              <a:spcBef>
                <a:spcPts val="1950"/>
              </a:spcBef>
            </a:pPr>
            <a:r>
              <a:rPr lang="de-DE" dirty="0"/>
              <a:t>Kindgerechter, milder Geschmack</a:t>
            </a:r>
          </a:p>
          <a:p>
            <a:r>
              <a:rPr lang="de-DE" dirty="0"/>
              <a:t>Empfohlen für das Alter 6-13 Jahre</a:t>
            </a:r>
          </a:p>
          <a:p>
            <a:r>
              <a:rPr lang="de-DE" b="1" dirty="0"/>
              <a:t>Zahnputz</a:t>
            </a:r>
            <a:r>
              <a:rPr lang="de-DE" dirty="0"/>
              <a:t>tabletten mit Fluorid als              plastikfreie Verpackungsalternative</a:t>
            </a:r>
          </a:p>
          <a:p>
            <a:pPr marL="0" indent="0">
              <a:spcBef>
                <a:spcPts val="1200"/>
              </a:spcBef>
              <a:buNone/>
            </a:pPr>
            <a:endParaRPr lang="de-DE" dirty="0"/>
          </a:p>
          <a:p>
            <a:pPr marL="0" indent="0">
              <a:spcBef>
                <a:spcPts val="1200"/>
              </a:spcBef>
              <a:buNone/>
            </a:pP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AE981C1-B96E-6E45-B2DD-F214D510A1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3" r="5658"/>
          <a:stretch/>
        </p:blipFill>
        <p:spPr>
          <a:xfrm rot="10800000">
            <a:off x="4680000" y="1440000"/>
            <a:ext cx="3960000" cy="27287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7716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A753393E-C1B4-8C41-8406-647B20511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472" y="1234268"/>
            <a:ext cx="3960000" cy="22245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11</a:t>
            </a:fld>
            <a:endParaRPr lang="de-DE" sz="90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A0C6F26-AC73-DC46-AED8-71A22EA8AE34}"/>
              </a:ext>
            </a:extLst>
          </p:cNvPr>
          <p:cNvSpPr txBox="1"/>
          <p:nvPr/>
        </p:nvSpPr>
        <p:spPr>
          <a:xfrm rot="16200000">
            <a:off x="8040450" y="2444673"/>
            <a:ext cx="188559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0" name="Inhaltsplatzhalter 9">
            <a:extLst>
              <a:ext uri="{FF2B5EF4-FFF2-40B4-BE49-F238E27FC236}">
                <a16:creationId xmlns:a16="http://schemas.microsoft.com/office/drawing/2014/main" id="{C7875358-2587-EA44-B51D-DA1093B79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8"/>
            <a:ext cx="5999331" cy="32613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Weitere Hilfsmittel fürs gründliche Zähneputzen</a:t>
            </a:r>
          </a:p>
          <a:p>
            <a:r>
              <a:rPr lang="de-DE" dirty="0"/>
              <a:t>Solobürste</a:t>
            </a:r>
          </a:p>
          <a:p>
            <a:r>
              <a:rPr lang="de-DE" dirty="0"/>
              <a:t>Zahnseide</a:t>
            </a:r>
          </a:p>
          <a:p>
            <a:r>
              <a:rPr lang="de-DE" dirty="0"/>
              <a:t>Interdentalbürste</a:t>
            </a:r>
          </a:p>
          <a:p>
            <a:r>
              <a:rPr lang="de-DE" dirty="0"/>
              <a:t>Zungenreiniger</a:t>
            </a:r>
          </a:p>
          <a:p>
            <a:r>
              <a:rPr lang="de-DE" dirty="0"/>
              <a:t>Zahnputzuhr</a:t>
            </a:r>
          </a:p>
          <a:p>
            <a:r>
              <a:rPr lang="de-DE" dirty="0"/>
              <a:t>Mundspüllösungen</a:t>
            </a:r>
          </a:p>
          <a:p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7C014F9-5CCA-2049-8FB9-2DB51D7F5B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17" b="4540"/>
          <a:stretch/>
        </p:blipFill>
        <p:spPr>
          <a:xfrm>
            <a:off x="2618547" y="3575344"/>
            <a:ext cx="1197594" cy="1162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itel 11">
            <a:extLst>
              <a:ext uri="{FF2B5EF4-FFF2-40B4-BE49-F238E27FC236}">
                <a16:creationId xmlns:a16="http://schemas.microsoft.com/office/drawing/2014/main" id="{2D7D17BB-1112-A946-88D3-17FF4E2C1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/>
          <a:p>
            <a:r>
              <a:rPr lang="de-DE" dirty="0"/>
              <a:t>Alles was man zum gründlichen </a:t>
            </a:r>
            <a:br>
              <a:rPr lang="de-DE" dirty="0"/>
            </a:br>
            <a:r>
              <a:rPr lang="de-DE" dirty="0"/>
              <a:t>Zähneputzen braucht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EEF1ED97-903D-C446-ABBF-B2EB526968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1318" y="3575344"/>
            <a:ext cx="1179189" cy="1162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B847669D-FD12-8D4C-AB77-958F14614B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318" y="2296334"/>
            <a:ext cx="1174978" cy="1162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546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12</a:t>
            </a:fld>
            <a:endParaRPr lang="de-DE" sz="90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A0C6F26-AC73-DC46-AED8-71A22EA8AE34}"/>
              </a:ext>
            </a:extLst>
          </p:cNvPr>
          <p:cNvSpPr txBox="1"/>
          <p:nvPr/>
        </p:nvSpPr>
        <p:spPr>
          <a:xfrm rot="16200000">
            <a:off x="7423586" y="3020657"/>
            <a:ext cx="31136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  <p:sp>
        <p:nvSpPr>
          <p:cNvPr id="20" name="Inhaltsplatzhalter 9">
            <a:extLst>
              <a:ext uri="{FF2B5EF4-FFF2-40B4-BE49-F238E27FC236}">
                <a16:creationId xmlns:a16="http://schemas.microsoft.com/office/drawing/2014/main" id="{C7875358-2587-EA44-B51D-DA1093B79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432196" cy="32613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Mundspülungen</a:t>
            </a:r>
          </a:p>
          <a:p>
            <a:r>
              <a:rPr lang="de-DE" dirty="0"/>
              <a:t>Zum Anfärben der Plaque oder </a:t>
            </a:r>
          </a:p>
          <a:p>
            <a:r>
              <a:rPr lang="de-DE" dirty="0"/>
              <a:t>mit Fluorid als Ergänzung zum täglichen Zähneputzen</a:t>
            </a:r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7C014F9-5CCA-2049-8FB9-2DB51D7F5B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17" b="4540"/>
          <a:stretch/>
        </p:blipFill>
        <p:spPr>
          <a:xfrm>
            <a:off x="894724" y="2731050"/>
            <a:ext cx="2022573" cy="1963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itel 11">
            <a:extLst>
              <a:ext uri="{FF2B5EF4-FFF2-40B4-BE49-F238E27FC236}">
                <a16:creationId xmlns:a16="http://schemas.microsoft.com/office/drawing/2014/main" id="{2D7D17BB-1112-A946-88D3-17FF4E2C1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/>
          <a:p>
            <a:r>
              <a:rPr lang="de-DE" dirty="0"/>
              <a:t>Alles was man zum gründlichen </a:t>
            </a:r>
            <a:br>
              <a:rPr lang="de-DE" dirty="0"/>
            </a:br>
            <a:r>
              <a:rPr lang="de-DE" dirty="0"/>
              <a:t>Zähneputzen braucht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63E1052-DCD2-7240-BFC9-0D289A32FE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1" t="-1202" r="671"/>
          <a:stretch/>
        </p:blipFill>
        <p:spPr>
          <a:xfrm>
            <a:off x="5029063" y="1609635"/>
            <a:ext cx="1224136" cy="2754120"/>
          </a:xfrm>
          <a:prstGeom prst="roundRect">
            <a:avLst/>
          </a:prstGeom>
          <a:effectLst>
            <a:softEdge rad="0"/>
          </a:effectLst>
        </p:spPr>
      </p:pic>
      <p:sp>
        <p:nvSpPr>
          <p:cNvPr id="13" name="Inhaltsplatzhalter 9">
            <a:extLst>
              <a:ext uri="{FF2B5EF4-FFF2-40B4-BE49-F238E27FC236}">
                <a16:creationId xmlns:a16="http://schemas.microsoft.com/office/drawing/2014/main" id="{6A983C9A-4D65-5942-9B48-1D64F41D1EAB}"/>
              </a:ext>
            </a:extLst>
          </p:cNvPr>
          <p:cNvSpPr txBox="1">
            <a:spLocks/>
          </p:cNvSpPr>
          <p:nvPr/>
        </p:nvSpPr>
        <p:spPr>
          <a:xfrm>
            <a:off x="6253188" y="1369218"/>
            <a:ext cx="2170560" cy="1005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Putzkontrolle</a:t>
            </a:r>
            <a:endParaRPr lang="de-DE" sz="1300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760F75D8-DCA4-D14F-AB9D-DD9CAE6707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5" t="10740" r="6614" b="6191"/>
          <a:stretch/>
        </p:blipFill>
        <p:spPr>
          <a:xfrm>
            <a:off x="6361476" y="2731050"/>
            <a:ext cx="1328107" cy="1328536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9805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13</a:t>
            </a:fld>
            <a:endParaRPr lang="de-DE" sz="90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A0C6F26-AC73-DC46-AED8-71A22EA8AE34}"/>
              </a:ext>
            </a:extLst>
          </p:cNvPr>
          <p:cNvSpPr txBox="1"/>
          <p:nvPr/>
        </p:nvSpPr>
        <p:spPr>
          <a:xfrm rot="16200000">
            <a:off x="8408980" y="4111559"/>
            <a:ext cx="87152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  <p:sp>
        <p:nvSpPr>
          <p:cNvPr id="20" name="Inhaltsplatzhalter 9">
            <a:extLst>
              <a:ext uri="{FF2B5EF4-FFF2-40B4-BE49-F238E27FC236}">
                <a16:creationId xmlns:a16="http://schemas.microsoft.com/office/drawing/2014/main" id="{C7875358-2587-EA44-B51D-DA1093B79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8"/>
            <a:ext cx="4447003" cy="1016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Zähneputzen mit der KAI-Systematik </a:t>
            </a:r>
          </a:p>
          <a:p>
            <a:pPr marL="0" indent="0">
              <a:buNone/>
            </a:pPr>
            <a:r>
              <a:rPr lang="de-DE" b="1" dirty="0"/>
              <a:t>Handzahnbürste</a:t>
            </a:r>
          </a:p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4" name="Titel 11">
            <a:extLst>
              <a:ext uri="{FF2B5EF4-FFF2-40B4-BE49-F238E27FC236}">
                <a16:creationId xmlns:a16="http://schemas.microsoft.com/office/drawing/2014/main" id="{2D7D17BB-1112-A946-88D3-17FF4E2C1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/>
          <a:p>
            <a:r>
              <a:rPr lang="de-DE" dirty="0"/>
              <a:t>Wir putzen mit System</a:t>
            </a:r>
            <a:br>
              <a:rPr lang="de-DE" dirty="0"/>
            </a:b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295B3E5-DB5E-344D-AADC-FA9CAB7BE0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72" t="13230" r="13665" b="9608"/>
          <a:stretch/>
        </p:blipFill>
        <p:spPr>
          <a:xfrm>
            <a:off x="5500724" y="726828"/>
            <a:ext cx="1232743" cy="1224000"/>
          </a:xfrm>
          <a:prstGeom prst="flowChartAlternateProces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A09B29FC-F820-E946-A90A-38788569BD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88" t="5678" r="12682" b="12192"/>
          <a:stretch/>
        </p:blipFill>
        <p:spPr>
          <a:xfrm>
            <a:off x="4177709" y="2058052"/>
            <a:ext cx="1206261" cy="1224000"/>
          </a:xfrm>
          <a:prstGeom prst="flowChartAlternateProces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E335B95D-1487-A346-A441-1989734AC4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352" t="1276" r="3377" b="2340"/>
          <a:stretch/>
        </p:blipFill>
        <p:spPr>
          <a:xfrm>
            <a:off x="5500724" y="2058052"/>
            <a:ext cx="1225354" cy="1224000"/>
          </a:xfrm>
          <a:prstGeom prst="flowChartAlternateProces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2D0A618C-7BDC-584E-B984-3D66E9E3525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22" t="3304" r="3743" b="2261"/>
          <a:stretch/>
        </p:blipFill>
        <p:spPr>
          <a:xfrm>
            <a:off x="4177709" y="3389275"/>
            <a:ext cx="1215194" cy="1224000"/>
          </a:xfrm>
          <a:prstGeom prst="flowChartAlternateProces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987EABE8-9FCE-CF4F-8EFD-3C29B1CD94C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00" t="1822" r="12824" b="8581"/>
          <a:stretch/>
        </p:blipFill>
        <p:spPr>
          <a:xfrm>
            <a:off x="5500724" y="3389275"/>
            <a:ext cx="1226262" cy="1224000"/>
          </a:xfrm>
          <a:prstGeom prst="flowChartAlternateProces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6C063E62-3334-1F45-A18E-E8678BA71B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7709" y="726828"/>
            <a:ext cx="1233000" cy="1224000"/>
          </a:xfrm>
          <a:prstGeom prst="flowChartAlternateProces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Inhaltsplatzhalter 9">
            <a:extLst>
              <a:ext uri="{FF2B5EF4-FFF2-40B4-BE49-F238E27FC236}">
                <a16:creationId xmlns:a16="http://schemas.microsoft.com/office/drawing/2014/main" id="{54CC98B7-2FE1-524D-9B96-D2F27768CFE4}"/>
              </a:ext>
            </a:extLst>
          </p:cNvPr>
          <p:cNvSpPr txBox="1">
            <a:spLocks/>
          </p:cNvSpPr>
          <p:nvPr/>
        </p:nvSpPr>
        <p:spPr>
          <a:xfrm>
            <a:off x="6766516" y="3900184"/>
            <a:ext cx="2214197" cy="385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I</a:t>
            </a:r>
            <a:r>
              <a:rPr lang="de-DE" b="1" dirty="0"/>
              <a:t> = Innenflächen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31" name="Abgerundetes Rechteck 30">
            <a:extLst>
              <a:ext uri="{FF2B5EF4-FFF2-40B4-BE49-F238E27FC236}">
                <a16:creationId xmlns:a16="http://schemas.microsoft.com/office/drawing/2014/main" id="{57B68A68-B139-5645-B00F-DA58ECB20EC8}"/>
              </a:ext>
            </a:extLst>
          </p:cNvPr>
          <p:cNvSpPr/>
          <p:nvPr/>
        </p:nvSpPr>
        <p:spPr>
          <a:xfrm>
            <a:off x="1342363" y="3824175"/>
            <a:ext cx="2016299" cy="789100"/>
          </a:xfrm>
          <a:prstGeom prst="roundRect">
            <a:avLst/>
          </a:prstGeom>
          <a:solidFill>
            <a:srgbClr val="FFFD78"/>
          </a:solidFill>
          <a:ln w="25400">
            <a:solidFill>
              <a:srgbClr val="009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833ED267-7341-1E40-B14F-FCB17A3F554A}"/>
              </a:ext>
            </a:extLst>
          </p:cNvPr>
          <p:cNvSpPr txBox="1"/>
          <p:nvPr/>
        </p:nvSpPr>
        <p:spPr>
          <a:xfrm>
            <a:off x="1333578" y="3889146"/>
            <a:ext cx="2130591" cy="1358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750"/>
              </a:spcBef>
            </a:pPr>
            <a:r>
              <a:rPr lang="de-DE" sz="14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Die Eltern putzen nach,   bis das Kind eine schöne Schreibschrift hat!</a:t>
            </a:r>
          </a:p>
          <a:p>
            <a:pPr>
              <a:lnSpc>
                <a:spcPct val="90000"/>
              </a:lnSpc>
              <a:spcBef>
                <a:spcPts val="750"/>
              </a:spcBef>
            </a:pPr>
            <a:endParaRPr lang="de-DE" sz="14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14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14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3B675060-1025-794C-916F-F5014EB383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84126" y="3130202"/>
            <a:ext cx="815270" cy="1003705"/>
          </a:xfrm>
          <a:prstGeom prst="rect">
            <a:avLst/>
          </a:prstGeom>
          <a:ln>
            <a:noFill/>
          </a:ln>
          <a:effectLst/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DA2FBC8C-CB9C-F444-8494-A36F20814854}"/>
              </a:ext>
            </a:extLst>
          </p:cNvPr>
          <p:cNvSpPr txBox="1"/>
          <p:nvPr/>
        </p:nvSpPr>
        <p:spPr>
          <a:xfrm>
            <a:off x="3260253" y="3670281"/>
            <a:ext cx="53307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spcBef>
                <a:spcPts val="750"/>
              </a:spcBef>
            </a:pP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TIPP</a:t>
            </a:r>
          </a:p>
        </p:txBody>
      </p:sp>
      <p:sp>
        <p:nvSpPr>
          <p:cNvPr id="37" name="Inhaltsplatzhalter 9">
            <a:extLst>
              <a:ext uri="{FF2B5EF4-FFF2-40B4-BE49-F238E27FC236}">
                <a16:creationId xmlns:a16="http://schemas.microsoft.com/office/drawing/2014/main" id="{E044842D-3349-D44B-B993-2781D5F12434}"/>
              </a:ext>
            </a:extLst>
          </p:cNvPr>
          <p:cNvSpPr txBox="1">
            <a:spLocks/>
          </p:cNvSpPr>
          <p:nvPr/>
        </p:nvSpPr>
        <p:spPr>
          <a:xfrm>
            <a:off x="6766516" y="1274216"/>
            <a:ext cx="2214197" cy="3887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K</a:t>
            </a:r>
            <a:r>
              <a:rPr lang="de-DE" b="1" dirty="0"/>
              <a:t> =  Kauflächen</a:t>
            </a: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38" name="Inhaltsplatzhalter 9">
            <a:extLst>
              <a:ext uri="{FF2B5EF4-FFF2-40B4-BE49-F238E27FC236}">
                <a16:creationId xmlns:a16="http://schemas.microsoft.com/office/drawing/2014/main" id="{A0849047-4BA4-F248-8477-C5A9F1534A7C}"/>
              </a:ext>
            </a:extLst>
          </p:cNvPr>
          <p:cNvSpPr txBox="1">
            <a:spLocks/>
          </p:cNvSpPr>
          <p:nvPr/>
        </p:nvSpPr>
        <p:spPr>
          <a:xfrm>
            <a:off x="6766516" y="2570453"/>
            <a:ext cx="2214197" cy="422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A</a:t>
            </a:r>
            <a:r>
              <a:rPr lang="de-DE" b="1" dirty="0"/>
              <a:t> = Außenflächen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4478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14</a:t>
            </a:fld>
            <a:endParaRPr lang="de-DE" sz="900" dirty="0"/>
          </a:p>
        </p:txBody>
      </p:sp>
      <p:sp>
        <p:nvSpPr>
          <p:cNvPr id="20" name="Inhaltsplatzhalter 9">
            <a:extLst>
              <a:ext uri="{FF2B5EF4-FFF2-40B4-BE49-F238E27FC236}">
                <a16:creationId xmlns:a16="http://schemas.microsoft.com/office/drawing/2014/main" id="{C7875358-2587-EA44-B51D-DA1093B79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189536" cy="19191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Zähneputzen mit der KAI-Systematik </a:t>
            </a:r>
          </a:p>
          <a:p>
            <a:pPr marL="0" indent="0">
              <a:buNone/>
            </a:pPr>
            <a:r>
              <a:rPr lang="de-DE" b="1" dirty="0"/>
              <a:t>Elektrische Zahnbürste</a:t>
            </a:r>
          </a:p>
          <a:p>
            <a:pPr marL="0" indent="0">
              <a:buNone/>
            </a:pPr>
            <a:r>
              <a:rPr lang="de-DE" dirty="0"/>
              <a:t>Jeder Quadrant soll für 30 Sekunden geputzt werden. Viele elektrische Zahnbürsten geben ein akustisches Signal.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4" name="Titel 11">
            <a:extLst>
              <a:ext uri="{FF2B5EF4-FFF2-40B4-BE49-F238E27FC236}">
                <a16:creationId xmlns:a16="http://schemas.microsoft.com/office/drawing/2014/main" id="{2D7D17BB-1112-A946-88D3-17FF4E2C1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/>
          <a:p>
            <a:r>
              <a:rPr lang="de-DE" dirty="0"/>
              <a:t>Wir putzen mit System</a:t>
            </a:r>
            <a:br>
              <a:rPr lang="de-DE" dirty="0"/>
            </a:br>
            <a:endParaRPr lang="de-DE" dirty="0"/>
          </a:p>
        </p:txBody>
      </p:sp>
      <p:sp>
        <p:nvSpPr>
          <p:cNvPr id="31" name="Abgerundetes Rechteck 30">
            <a:extLst>
              <a:ext uri="{FF2B5EF4-FFF2-40B4-BE49-F238E27FC236}">
                <a16:creationId xmlns:a16="http://schemas.microsoft.com/office/drawing/2014/main" id="{57B68A68-B139-5645-B00F-DA58ECB20EC8}"/>
              </a:ext>
            </a:extLst>
          </p:cNvPr>
          <p:cNvSpPr/>
          <p:nvPr/>
        </p:nvSpPr>
        <p:spPr>
          <a:xfrm>
            <a:off x="1342363" y="3824175"/>
            <a:ext cx="2016299" cy="789100"/>
          </a:xfrm>
          <a:prstGeom prst="roundRect">
            <a:avLst/>
          </a:prstGeom>
          <a:solidFill>
            <a:srgbClr val="FFFD78"/>
          </a:solidFill>
          <a:ln w="25400">
            <a:solidFill>
              <a:srgbClr val="009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833ED267-7341-1E40-B14F-FCB17A3F554A}"/>
              </a:ext>
            </a:extLst>
          </p:cNvPr>
          <p:cNvSpPr txBox="1"/>
          <p:nvPr/>
        </p:nvSpPr>
        <p:spPr>
          <a:xfrm>
            <a:off x="1333578" y="3889146"/>
            <a:ext cx="2130591" cy="1358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750"/>
              </a:spcBef>
            </a:pPr>
            <a:r>
              <a:rPr lang="de-DE" sz="14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Die Eltern putzen nach,   bis das Kind eine schöne Schreibschrift hat!</a:t>
            </a:r>
          </a:p>
          <a:p>
            <a:pPr>
              <a:lnSpc>
                <a:spcPct val="90000"/>
              </a:lnSpc>
              <a:spcBef>
                <a:spcPts val="750"/>
              </a:spcBef>
            </a:pPr>
            <a:endParaRPr lang="de-DE" sz="14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14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14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3B675060-1025-794C-916F-F5014EB38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126" y="3130202"/>
            <a:ext cx="815270" cy="1003705"/>
          </a:xfrm>
          <a:prstGeom prst="rect">
            <a:avLst/>
          </a:prstGeom>
          <a:ln>
            <a:noFill/>
          </a:ln>
          <a:effectLst/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DA2FBC8C-CB9C-F444-8494-A36F20814854}"/>
              </a:ext>
            </a:extLst>
          </p:cNvPr>
          <p:cNvSpPr txBox="1"/>
          <p:nvPr/>
        </p:nvSpPr>
        <p:spPr>
          <a:xfrm>
            <a:off x="3260253" y="3670281"/>
            <a:ext cx="53307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spcBef>
                <a:spcPts val="750"/>
              </a:spcBef>
            </a:pP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TIPP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7230515-2233-A643-A584-DEB2F29121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1" t="2241" r="8576" b="4189"/>
          <a:stretch/>
        </p:blipFill>
        <p:spPr>
          <a:xfrm>
            <a:off x="5500800" y="726828"/>
            <a:ext cx="1225060" cy="1224000"/>
          </a:xfrm>
          <a:prstGeom prst="flowChartAlternateProces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2DC6B03-93C3-7E4A-98BC-673E9162F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37" t="2261" r="6343" b="3276"/>
          <a:stretch/>
        </p:blipFill>
        <p:spPr>
          <a:xfrm>
            <a:off x="5500800" y="2058052"/>
            <a:ext cx="1226658" cy="1224000"/>
          </a:xfrm>
          <a:prstGeom prst="flowChartAlternateProces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AF3E4AA-D8BF-5940-87B2-BB0A368458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820" t="930" r="6888" b="1900"/>
          <a:stretch/>
        </p:blipFill>
        <p:spPr>
          <a:xfrm>
            <a:off x="5500800" y="3389275"/>
            <a:ext cx="1224975" cy="1224000"/>
          </a:xfrm>
          <a:prstGeom prst="flowChartAlternateProcess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AB47DBF7-AC86-A445-8262-0D88E01B7C6C}"/>
              </a:ext>
            </a:extLst>
          </p:cNvPr>
          <p:cNvSpPr txBox="1"/>
          <p:nvPr/>
        </p:nvSpPr>
        <p:spPr>
          <a:xfrm rot="16200000">
            <a:off x="8408980" y="4111559"/>
            <a:ext cx="87152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  <p:sp>
        <p:nvSpPr>
          <p:cNvPr id="26" name="Inhaltsplatzhalter 9">
            <a:extLst>
              <a:ext uri="{FF2B5EF4-FFF2-40B4-BE49-F238E27FC236}">
                <a16:creationId xmlns:a16="http://schemas.microsoft.com/office/drawing/2014/main" id="{D88125FB-6FCE-AB48-A584-598415DAEE42}"/>
              </a:ext>
            </a:extLst>
          </p:cNvPr>
          <p:cNvSpPr txBox="1">
            <a:spLocks/>
          </p:cNvSpPr>
          <p:nvPr/>
        </p:nvSpPr>
        <p:spPr>
          <a:xfrm>
            <a:off x="6766516" y="3900184"/>
            <a:ext cx="2214197" cy="385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I</a:t>
            </a:r>
            <a:r>
              <a:rPr lang="de-DE" b="1" dirty="0"/>
              <a:t> = Innenflächen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8" name="Inhaltsplatzhalter 9">
            <a:extLst>
              <a:ext uri="{FF2B5EF4-FFF2-40B4-BE49-F238E27FC236}">
                <a16:creationId xmlns:a16="http://schemas.microsoft.com/office/drawing/2014/main" id="{C1892E74-BBD4-F241-8480-2F79AA458BAC}"/>
              </a:ext>
            </a:extLst>
          </p:cNvPr>
          <p:cNvSpPr txBox="1">
            <a:spLocks/>
          </p:cNvSpPr>
          <p:nvPr/>
        </p:nvSpPr>
        <p:spPr>
          <a:xfrm>
            <a:off x="6766516" y="1274216"/>
            <a:ext cx="2214197" cy="3887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K</a:t>
            </a:r>
            <a:r>
              <a:rPr lang="de-DE" b="1" dirty="0"/>
              <a:t> =  Kauflächen</a:t>
            </a: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35" name="Inhaltsplatzhalter 9">
            <a:extLst>
              <a:ext uri="{FF2B5EF4-FFF2-40B4-BE49-F238E27FC236}">
                <a16:creationId xmlns:a16="http://schemas.microsoft.com/office/drawing/2014/main" id="{60A35F4F-CAEE-9647-A329-694B237F3D5E}"/>
              </a:ext>
            </a:extLst>
          </p:cNvPr>
          <p:cNvSpPr txBox="1">
            <a:spLocks/>
          </p:cNvSpPr>
          <p:nvPr/>
        </p:nvSpPr>
        <p:spPr>
          <a:xfrm>
            <a:off x="6766516" y="2570453"/>
            <a:ext cx="2214197" cy="422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0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A</a:t>
            </a:r>
            <a:r>
              <a:rPr lang="de-DE" b="1" dirty="0"/>
              <a:t> = Außenflächen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3092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15</a:t>
            </a:fld>
            <a:endParaRPr lang="de-DE" sz="900" dirty="0"/>
          </a:p>
        </p:txBody>
      </p:sp>
      <p:sp>
        <p:nvSpPr>
          <p:cNvPr id="20" name="Inhaltsplatzhalter 9">
            <a:extLst>
              <a:ext uri="{FF2B5EF4-FFF2-40B4-BE49-F238E27FC236}">
                <a16:creationId xmlns:a16="http://schemas.microsoft.com/office/drawing/2014/main" id="{C7875358-2587-EA44-B51D-DA1093B79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8"/>
            <a:ext cx="4447003" cy="1016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Info- und Motivationskarte der LAGZ </a:t>
            </a:r>
          </a:p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4" name="Titel 11">
            <a:extLst>
              <a:ext uri="{FF2B5EF4-FFF2-40B4-BE49-F238E27FC236}">
                <a16:creationId xmlns:a16="http://schemas.microsoft.com/office/drawing/2014/main" id="{2D7D17BB-1112-A946-88D3-17FF4E2C1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/>
          <a:p>
            <a:r>
              <a:rPr lang="de-DE" dirty="0"/>
              <a:t>Wir putzen mit System</a:t>
            </a:r>
            <a:br>
              <a:rPr lang="de-DE" dirty="0"/>
            </a:b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D2A2BAA-09A7-EF4C-B656-D2739FCE0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50502">
            <a:off x="517991" y="2000754"/>
            <a:ext cx="3694891" cy="26190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1AD993B-960F-9B40-8D9E-128BCD70E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9122" y="2031709"/>
            <a:ext cx="3694891" cy="26190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B3AF768B-D2CC-AE4A-A96D-931DFA05253A}"/>
              </a:ext>
            </a:extLst>
          </p:cNvPr>
          <p:cNvSpPr/>
          <p:nvPr/>
        </p:nvSpPr>
        <p:spPr>
          <a:xfrm>
            <a:off x="4472425" y="1034083"/>
            <a:ext cx="1729083" cy="789100"/>
          </a:xfrm>
          <a:prstGeom prst="roundRect">
            <a:avLst/>
          </a:prstGeom>
          <a:solidFill>
            <a:srgbClr val="FFFD78"/>
          </a:solidFill>
          <a:ln w="25400">
            <a:solidFill>
              <a:srgbClr val="009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3CF4EB9-542E-2A43-88ED-F1F69441E979}"/>
              </a:ext>
            </a:extLst>
          </p:cNvPr>
          <p:cNvSpPr txBox="1"/>
          <p:nvPr/>
        </p:nvSpPr>
        <p:spPr>
          <a:xfrm>
            <a:off x="4463640" y="1099054"/>
            <a:ext cx="1901992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750"/>
              </a:spcBef>
            </a:pPr>
            <a:r>
              <a:rPr lang="de-DE" sz="14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Nicht vergessen:                                      </a:t>
            </a:r>
            <a:r>
              <a:rPr lang="de-DE" sz="1400" b="1" spc="160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2x</a:t>
            </a:r>
            <a:r>
              <a:rPr lang="de-DE" sz="14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täglich mindestens    2 Minuten putzen!</a:t>
            </a:r>
          </a:p>
        </p:txBody>
      </p:sp>
    </p:spTree>
    <p:extLst>
      <p:ext uri="{BB962C8B-B14F-4D97-AF65-F5344CB8AC3E}">
        <p14:creationId xmlns:p14="http://schemas.microsoft.com/office/powerpoint/2010/main" val="750958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16</a:t>
            </a:fld>
            <a:endParaRPr lang="de-DE" sz="90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A0C6F26-AC73-DC46-AED8-71A22EA8AE34}"/>
              </a:ext>
            </a:extLst>
          </p:cNvPr>
          <p:cNvSpPr txBox="1"/>
          <p:nvPr/>
        </p:nvSpPr>
        <p:spPr>
          <a:xfrm rot="16200000">
            <a:off x="7423586" y="3020657"/>
            <a:ext cx="31136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  <p:sp>
        <p:nvSpPr>
          <p:cNvPr id="20" name="Inhaltsplatzhalter 9">
            <a:extLst>
              <a:ext uri="{FF2B5EF4-FFF2-40B4-BE49-F238E27FC236}">
                <a16:creationId xmlns:a16="http://schemas.microsoft.com/office/drawing/2014/main" id="{C7875358-2587-EA44-B51D-DA1093B79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189536" cy="19191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Festsitzende </a:t>
            </a:r>
            <a:r>
              <a:rPr lang="de-DE" dirty="0" err="1"/>
              <a:t>Brackets</a:t>
            </a:r>
            <a:r>
              <a:rPr lang="de-DE" dirty="0"/>
              <a:t> und der Drahtbogen erschweren das gründliche Zähneputzen.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endParaRPr lang="de-DE" b="1" dirty="0">
              <a:solidFill>
                <a:srgbClr val="009DE1"/>
              </a:solidFill>
            </a:endParaRP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4" name="Titel 11">
            <a:extLst>
              <a:ext uri="{FF2B5EF4-FFF2-40B4-BE49-F238E27FC236}">
                <a16:creationId xmlns:a16="http://schemas.microsoft.com/office/drawing/2014/main" id="{2D7D17BB-1112-A946-88D3-17FF4E2C1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/>
          <a:p>
            <a:r>
              <a:rPr lang="de-DE" dirty="0"/>
              <a:t>Zähneputzen bei Spangenträgern </a:t>
            </a:r>
            <a:br>
              <a:rPr lang="de-DE" dirty="0"/>
            </a:br>
            <a:endParaRPr lang="de-DE" dirty="0"/>
          </a:p>
        </p:txBody>
      </p:sp>
      <p:sp>
        <p:nvSpPr>
          <p:cNvPr id="31" name="Abgerundetes Rechteck 30">
            <a:extLst>
              <a:ext uri="{FF2B5EF4-FFF2-40B4-BE49-F238E27FC236}">
                <a16:creationId xmlns:a16="http://schemas.microsoft.com/office/drawing/2014/main" id="{57B68A68-B139-5645-B00F-DA58ECB20EC8}"/>
              </a:ext>
            </a:extLst>
          </p:cNvPr>
          <p:cNvSpPr/>
          <p:nvPr/>
        </p:nvSpPr>
        <p:spPr>
          <a:xfrm>
            <a:off x="1342363" y="3824175"/>
            <a:ext cx="2016299" cy="789100"/>
          </a:xfrm>
          <a:prstGeom prst="roundRect">
            <a:avLst/>
          </a:prstGeom>
          <a:solidFill>
            <a:srgbClr val="FFFD78"/>
          </a:solidFill>
          <a:ln w="25400">
            <a:solidFill>
              <a:srgbClr val="009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833ED267-7341-1E40-B14F-FCB17A3F554A}"/>
              </a:ext>
            </a:extLst>
          </p:cNvPr>
          <p:cNvSpPr txBox="1"/>
          <p:nvPr/>
        </p:nvSpPr>
        <p:spPr>
          <a:xfrm>
            <a:off x="1333578" y="3889146"/>
            <a:ext cx="213059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750"/>
              </a:spcBef>
            </a:pPr>
            <a:r>
              <a:rPr lang="de-DE" sz="14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Sichtbare Plaque        motiviert zum         gründlichen Zähneputzen!</a:t>
            </a:r>
          </a:p>
          <a:p>
            <a:pPr algn="ctr">
              <a:lnSpc>
                <a:spcPct val="90000"/>
              </a:lnSpc>
            </a:pPr>
            <a:endParaRPr lang="de-DE" sz="14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14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3B675060-1025-794C-916F-F5014EB38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306" y="3130202"/>
            <a:ext cx="815270" cy="1003705"/>
          </a:xfrm>
          <a:prstGeom prst="rect">
            <a:avLst/>
          </a:prstGeom>
          <a:ln>
            <a:noFill/>
          </a:ln>
          <a:effectLst/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DA2FBC8C-CB9C-F444-8494-A36F20814854}"/>
              </a:ext>
            </a:extLst>
          </p:cNvPr>
          <p:cNvSpPr txBox="1"/>
          <p:nvPr/>
        </p:nvSpPr>
        <p:spPr>
          <a:xfrm>
            <a:off x="3130433" y="3670281"/>
            <a:ext cx="53307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spcBef>
                <a:spcPts val="750"/>
              </a:spcBef>
            </a:pP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TIPP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EB8EA16-E035-0347-9F91-39A95DAC0F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76"/>
          <a:stretch/>
        </p:blipFill>
        <p:spPr>
          <a:xfrm>
            <a:off x="5760156" y="1218495"/>
            <a:ext cx="2051755" cy="205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514EB0F0-60BC-A041-8A33-CE6A02B6E293}"/>
              </a:ext>
            </a:extLst>
          </p:cNvPr>
          <p:cNvSpPr/>
          <p:nvPr/>
        </p:nvSpPr>
        <p:spPr>
          <a:xfrm>
            <a:off x="5757333" y="2508956"/>
            <a:ext cx="316089" cy="1047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E17B430-02B8-C147-8B4C-940DE33D58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46" t="2585" r="660" b="3454"/>
          <a:stretch/>
        </p:blipFill>
        <p:spPr>
          <a:xfrm>
            <a:off x="3945889" y="2561275"/>
            <a:ext cx="2054155" cy="205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125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17</a:t>
            </a:fld>
            <a:endParaRPr lang="de-DE" sz="90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A0C6F26-AC73-DC46-AED8-71A22EA8AE34}"/>
              </a:ext>
            </a:extLst>
          </p:cNvPr>
          <p:cNvSpPr txBox="1"/>
          <p:nvPr/>
        </p:nvSpPr>
        <p:spPr>
          <a:xfrm rot="16200000">
            <a:off x="7423586" y="3020657"/>
            <a:ext cx="31136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  <p:sp>
        <p:nvSpPr>
          <p:cNvPr id="20" name="Inhaltsplatzhalter 9">
            <a:extLst>
              <a:ext uri="{FF2B5EF4-FFF2-40B4-BE49-F238E27FC236}">
                <a16:creationId xmlns:a16="http://schemas.microsoft.com/office/drawing/2014/main" id="{C7875358-2587-EA44-B51D-DA1093B79E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189536" cy="4237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err="1"/>
              <a:t>Bracketpflege</a:t>
            </a:r>
            <a:endParaRPr lang="de-DE" b="1" dirty="0"/>
          </a:p>
        </p:txBody>
      </p:sp>
      <p:sp>
        <p:nvSpPr>
          <p:cNvPr id="14" name="Titel 11">
            <a:extLst>
              <a:ext uri="{FF2B5EF4-FFF2-40B4-BE49-F238E27FC236}">
                <a16:creationId xmlns:a16="http://schemas.microsoft.com/office/drawing/2014/main" id="{2D7D17BB-1112-A946-88D3-17FF4E2C1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/>
          <a:p>
            <a:r>
              <a:rPr lang="de-DE" dirty="0"/>
              <a:t>Zähneputzen bei Spangenträgern </a:t>
            </a:r>
            <a:br>
              <a:rPr lang="de-DE" dirty="0"/>
            </a:br>
            <a:endParaRPr lang="de-DE" dirty="0"/>
          </a:p>
        </p:txBody>
      </p:sp>
      <p:sp>
        <p:nvSpPr>
          <p:cNvPr id="31" name="Abgerundetes Rechteck 30">
            <a:extLst>
              <a:ext uri="{FF2B5EF4-FFF2-40B4-BE49-F238E27FC236}">
                <a16:creationId xmlns:a16="http://schemas.microsoft.com/office/drawing/2014/main" id="{57B68A68-B139-5645-B00F-DA58ECB20EC8}"/>
              </a:ext>
            </a:extLst>
          </p:cNvPr>
          <p:cNvSpPr/>
          <p:nvPr/>
        </p:nvSpPr>
        <p:spPr>
          <a:xfrm>
            <a:off x="1734076" y="4182763"/>
            <a:ext cx="2506484" cy="604389"/>
          </a:xfrm>
          <a:prstGeom prst="roundRect">
            <a:avLst/>
          </a:prstGeom>
          <a:solidFill>
            <a:srgbClr val="FFFD78"/>
          </a:solidFill>
          <a:ln w="25400">
            <a:solidFill>
              <a:srgbClr val="009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833ED267-7341-1E40-B14F-FCB17A3F554A}"/>
              </a:ext>
            </a:extLst>
          </p:cNvPr>
          <p:cNvSpPr txBox="1"/>
          <p:nvPr/>
        </p:nvSpPr>
        <p:spPr>
          <a:xfrm>
            <a:off x="1725291" y="4247734"/>
            <a:ext cx="247941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750"/>
              </a:spcBef>
            </a:pPr>
            <a:r>
              <a:rPr lang="de-DE" sz="14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Es gibt spezielle Bürstenköpfe für Spangenträger!</a:t>
            </a: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3B675060-1025-794C-916F-F5014EB38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4212" y="3548562"/>
            <a:ext cx="815270" cy="1003705"/>
          </a:xfrm>
          <a:prstGeom prst="rect">
            <a:avLst/>
          </a:prstGeom>
          <a:ln>
            <a:noFill/>
          </a:ln>
          <a:effectLst/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DA2FBC8C-CB9C-F444-8494-A36F20814854}"/>
              </a:ext>
            </a:extLst>
          </p:cNvPr>
          <p:cNvSpPr txBox="1"/>
          <p:nvPr/>
        </p:nvSpPr>
        <p:spPr>
          <a:xfrm>
            <a:off x="4170339" y="4088641"/>
            <a:ext cx="53307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spcBef>
                <a:spcPts val="750"/>
              </a:spcBef>
            </a:pP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TIPP</a:t>
            </a: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D0829D51-3931-A347-AE8C-97B0A7F0D5D5}"/>
              </a:ext>
            </a:extLst>
          </p:cNvPr>
          <p:cNvGrpSpPr/>
          <p:nvPr/>
        </p:nvGrpSpPr>
        <p:grpSpPr>
          <a:xfrm>
            <a:off x="597877" y="1800000"/>
            <a:ext cx="8175582" cy="2233868"/>
            <a:chOff x="597877" y="1764000"/>
            <a:chExt cx="8175582" cy="2233868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C098EB62-ADBC-6049-A0AF-46D52FF3A7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745" t="8537" r="1834" b="8718"/>
            <a:stretch/>
          </p:blipFill>
          <p:spPr>
            <a:xfrm>
              <a:off x="6651653" y="1764396"/>
              <a:ext cx="1864816" cy="162426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20429696-C214-B240-8D9D-14DDBCFDE6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607" t="15698" r="1214" b="1821"/>
            <a:stretch/>
          </p:blipFill>
          <p:spPr>
            <a:xfrm>
              <a:off x="4659028" y="1764000"/>
              <a:ext cx="1873067" cy="162317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0E4833C5-B1D7-9F4F-A2BF-686A423C49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488" t="1176" r="933" b="14256"/>
            <a:stretch/>
          </p:blipFill>
          <p:spPr>
            <a:xfrm>
              <a:off x="2666402" y="1764000"/>
              <a:ext cx="1873067" cy="162330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96807941-36C5-544D-9303-E7465C164D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046" t="193" r="1531" b="16291"/>
            <a:stretch/>
          </p:blipFill>
          <p:spPr>
            <a:xfrm>
              <a:off x="665451" y="1764000"/>
              <a:ext cx="1881392" cy="162234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Inhaltsplatzhalter 9">
              <a:extLst>
                <a:ext uri="{FF2B5EF4-FFF2-40B4-BE49-F238E27FC236}">
                  <a16:creationId xmlns:a16="http://schemas.microsoft.com/office/drawing/2014/main" id="{20EFB23F-9CEF-4A43-8320-C08C9A29A69C}"/>
                </a:ext>
              </a:extLst>
            </p:cNvPr>
            <p:cNvSpPr txBox="1">
              <a:spLocks/>
            </p:cNvSpPr>
            <p:nvPr/>
          </p:nvSpPr>
          <p:spPr>
            <a:xfrm>
              <a:off x="597877" y="3403815"/>
              <a:ext cx="1852476" cy="59405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de-DE" sz="1300" dirty="0"/>
                <a:t>1. Über dem Draht </a:t>
              </a:r>
            </a:p>
            <a:p>
              <a:pPr marL="0" indent="0">
                <a:buFont typeface="Arial" panose="020B0604020202020204" pitchFamily="34" charset="0"/>
                <a:buNone/>
              </a:pPr>
              <a:endParaRPr lang="de-DE" sz="1300" dirty="0"/>
            </a:p>
            <a:p>
              <a:endParaRPr lang="de-DE" sz="1300" dirty="0"/>
            </a:p>
            <a:p>
              <a:pPr marL="0" indent="0">
                <a:buFont typeface="Arial" panose="020B0604020202020204" pitchFamily="34" charset="0"/>
                <a:buNone/>
              </a:pPr>
              <a:endParaRPr lang="de-DE" sz="1300" dirty="0"/>
            </a:p>
          </p:txBody>
        </p:sp>
        <p:sp>
          <p:nvSpPr>
            <p:cNvPr id="23" name="Inhaltsplatzhalter 9">
              <a:extLst>
                <a:ext uri="{FF2B5EF4-FFF2-40B4-BE49-F238E27FC236}">
                  <a16:creationId xmlns:a16="http://schemas.microsoft.com/office/drawing/2014/main" id="{973B8796-EFB0-EE47-BE8C-C3D433B51507}"/>
                </a:ext>
              </a:extLst>
            </p:cNvPr>
            <p:cNvSpPr txBox="1">
              <a:spLocks/>
            </p:cNvSpPr>
            <p:nvPr/>
          </p:nvSpPr>
          <p:spPr>
            <a:xfrm>
              <a:off x="2624790" y="3403815"/>
              <a:ext cx="1397375" cy="38188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de-DE" sz="1300" dirty="0"/>
                <a:t>2. Auf dem Draht</a:t>
              </a:r>
            </a:p>
            <a:p>
              <a:pPr marL="0" indent="0">
                <a:buFont typeface="Arial" panose="020B0604020202020204" pitchFamily="34" charset="0"/>
                <a:buNone/>
              </a:pPr>
              <a:endParaRPr lang="de-DE" sz="1300" b="1" dirty="0">
                <a:solidFill>
                  <a:srgbClr val="009DE1"/>
                </a:solidFill>
              </a:endParaRPr>
            </a:p>
            <a:p>
              <a:pPr marL="0" indent="0">
                <a:buFont typeface="Arial" panose="020B0604020202020204" pitchFamily="34" charset="0"/>
                <a:buNone/>
              </a:pPr>
              <a:endParaRPr lang="de-DE" sz="1300" dirty="0"/>
            </a:p>
            <a:p>
              <a:endParaRPr lang="de-DE" sz="1300" dirty="0"/>
            </a:p>
            <a:p>
              <a:pPr marL="0" indent="0">
                <a:buFont typeface="Arial" panose="020B0604020202020204" pitchFamily="34" charset="0"/>
                <a:buNone/>
              </a:pPr>
              <a:endParaRPr lang="de-DE" sz="1300" dirty="0"/>
            </a:p>
          </p:txBody>
        </p:sp>
        <p:sp>
          <p:nvSpPr>
            <p:cNvPr id="24" name="Inhaltsplatzhalter 9">
              <a:extLst>
                <a:ext uri="{FF2B5EF4-FFF2-40B4-BE49-F238E27FC236}">
                  <a16:creationId xmlns:a16="http://schemas.microsoft.com/office/drawing/2014/main" id="{9C1924A6-950A-F749-A57E-44887106A851}"/>
                </a:ext>
              </a:extLst>
            </p:cNvPr>
            <p:cNvSpPr txBox="1">
              <a:spLocks/>
            </p:cNvSpPr>
            <p:nvPr/>
          </p:nvSpPr>
          <p:spPr>
            <a:xfrm>
              <a:off x="6578226" y="3403815"/>
              <a:ext cx="2195233" cy="40319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de-DE" sz="1300" dirty="0"/>
                <a:t>4. Links und rechts vom Bracket</a:t>
              </a:r>
            </a:p>
            <a:p>
              <a:endParaRPr lang="de-DE" dirty="0"/>
            </a:p>
            <a:p>
              <a:pPr marL="0" indent="0">
                <a:buFont typeface="Arial" panose="020B0604020202020204" pitchFamily="34" charset="0"/>
                <a:buNone/>
              </a:pPr>
              <a:endParaRPr lang="de-DE" b="1" dirty="0">
                <a:solidFill>
                  <a:srgbClr val="009DE1"/>
                </a:solidFill>
              </a:endParaRPr>
            </a:p>
            <a:p>
              <a:pPr marL="0" indent="0">
                <a:buFont typeface="Arial" panose="020B0604020202020204" pitchFamily="34" charset="0"/>
                <a:buNone/>
              </a:pPr>
              <a:endParaRPr lang="de-DE" dirty="0"/>
            </a:p>
            <a:p>
              <a:endParaRPr lang="de-DE" dirty="0"/>
            </a:p>
            <a:p>
              <a:pPr marL="0" indent="0">
                <a:buFont typeface="Arial" panose="020B0604020202020204" pitchFamily="34" charset="0"/>
                <a:buNone/>
              </a:pPr>
              <a:endParaRPr lang="de-DE" dirty="0"/>
            </a:p>
          </p:txBody>
        </p:sp>
        <p:sp>
          <p:nvSpPr>
            <p:cNvPr id="25" name="Inhaltsplatzhalter 9">
              <a:extLst>
                <a:ext uri="{FF2B5EF4-FFF2-40B4-BE49-F238E27FC236}">
                  <a16:creationId xmlns:a16="http://schemas.microsoft.com/office/drawing/2014/main" id="{0E0C4762-A2A6-6542-ABD2-610938738626}"/>
                </a:ext>
              </a:extLst>
            </p:cNvPr>
            <p:cNvSpPr txBox="1">
              <a:spLocks/>
            </p:cNvSpPr>
            <p:nvPr/>
          </p:nvSpPr>
          <p:spPr>
            <a:xfrm>
              <a:off x="4612193" y="3403815"/>
              <a:ext cx="1735853" cy="51337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rial Narrow" panose="020B0604020202020204" pitchFamily="34" charset="0"/>
                  <a:ea typeface="+mn-ea"/>
                  <a:cs typeface="Arial Narrow" panose="020B0604020202020204" pitchFamily="34" charset="0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de-DE" sz="1300" dirty="0"/>
                <a:t>3. Unter dem Draht </a:t>
              </a:r>
              <a:endParaRPr lang="de-DE" sz="1300" b="1" dirty="0">
                <a:solidFill>
                  <a:srgbClr val="009DE1"/>
                </a:solidFill>
              </a:endParaRPr>
            </a:p>
            <a:p>
              <a:pPr marL="0" indent="0">
                <a:buFont typeface="Arial" panose="020B0604020202020204" pitchFamily="34" charset="0"/>
                <a:buNone/>
              </a:pPr>
              <a:endParaRPr lang="de-DE" sz="1300" dirty="0"/>
            </a:p>
            <a:p>
              <a:endParaRPr lang="de-DE" sz="1300" dirty="0"/>
            </a:p>
            <a:p>
              <a:pPr marL="0" indent="0">
                <a:buFont typeface="Arial" panose="020B0604020202020204" pitchFamily="34" charset="0"/>
                <a:buNone/>
              </a:pPr>
              <a:endParaRPr lang="de-DE" sz="13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44181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8">
            <a:extLst>
              <a:ext uri="{FF2B5EF4-FFF2-40B4-BE49-F238E27FC236}">
                <a16:creationId xmlns:a16="http://schemas.microsoft.com/office/drawing/2014/main" id="{F48EFC45-72E5-6242-9C33-EEBD37958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73844"/>
            <a:ext cx="5322207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br>
              <a:rPr lang="de-DE" dirty="0"/>
            </a:br>
            <a:r>
              <a:rPr lang="de-DE" dirty="0"/>
              <a:t>Mundhygiene bei Kindern und  Jugendlichen mit Förderbedarf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6" name="Inhaltsplatzhalter 9">
            <a:extLst>
              <a:ext uri="{FF2B5EF4-FFF2-40B4-BE49-F238E27FC236}">
                <a16:creationId xmlns:a16="http://schemas.microsoft.com/office/drawing/2014/main" id="{F42F966F-910B-B543-ACBD-9F81DA720D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00000"/>
            <a:ext cx="4272056" cy="27573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Herausforderungen bei Kindern mit Mehrfachbehinderungen</a:t>
            </a:r>
          </a:p>
          <a:p>
            <a:r>
              <a:rPr lang="de-DE" dirty="0"/>
              <a:t>motorische Einschränkungen </a:t>
            </a:r>
          </a:p>
          <a:p>
            <a:r>
              <a:rPr lang="de-DE" dirty="0"/>
              <a:t>eingeschränkte Schluck- und Mundmotorik </a:t>
            </a:r>
          </a:p>
          <a:p>
            <a:r>
              <a:rPr lang="de-DE" dirty="0"/>
              <a:t>vermehrtes Speicheln 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CA34387-07C4-0341-B3C5-8F7A6E975B9D}"/>
              </a:ext>
            </a:extLst>
          </p:cNvPr>
          <p:cNvSpPr txBox="1"/>
          <p:nvPr/>
        </p:nvSpPr>
        <p:spPr>
          <a:xfrm rot="16200000">
            <a:off x="7302024" y="3732048"/>
            <a:ext cx="181334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Bücher, LAGZ Bayern</a:t>
            </a:r>
            <a:endParaRPr lang="de-DE" sz="800" dirty="0"/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B07D9C76-C953-6640-A8CC-2327D363FB1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24000" y="1224001"/>
            <a:ext cx="3276000" cy="341089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liennummernplatzhalter 1">
            <a:extLst>
              <a:ext uri="{FF2B5EF4-FFF2-40B4-BE49-F238E27FC236}">
                <a16:creationId xmlns:a16="http://schemas.microsoft.com/office/drawing/2014/main" id="{A6104F62-2280-914E-AF45-B5E27B9B0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4903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8">
            <a:extLst>
              <a:ext uri="{FF2B5EF4-FFF2-40B4-BE49-F238E27FC236}">
                <a16:creationId xmlns:a16="http://schemas.microsoft.com/office/drawing/2014/main" id="{F48EFC45-72E5-6242-9C33-EEBD37958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73844"/>
            <a:ext cx="5322207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br>
              <a:rPr lang="de-DE" dirty="0"/>
            </a:br>
            <a:r>
              <a:rPr lang="de-DE" dirty="0"/>
              <a:t>Mundhygiene bei Kindern und  Jugendlichen mit Förderbedarf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6" name="Inhaltsplatzhalter 9">
            <a:extLst>
              <a:ext uri="{FF2B5EF4-FFF2-40B4-BE49-F238E27FC236}">
                <a16:creationId xmlns:a16="http://schemas.microsoft.com/office/drawing/2014/main" id="{F42F966F-910B-B543-ACBD-9F81DA720D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00000"/>
            <a:ext cx="4272056" cy="30115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Diese besonderen Kinder und Jugendlichen </a:t>
            </a:r>
          </a:p>
          <a:p>
            <a:r>
              <a:rPr lang="de-DE" dirty="0"/>
              <a:t>haben ein erhöhtes Risiko für Zahnsteinbildung und Karies</a:t>
            </a:r>
          </a:p>
          <a:p>
            <a:r>
              <a:rPr lang="de-DE" dirty="0"/>
              <a:t>sind darauf angewiesen, dass eine dritte Person eine gute Mundhygiene bei Ihnen durchführt.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CA34387-07C4-0341-B3C5-8F7A6E975B9D}"/>
              </a:ext>
            </a:extLst>
          </p:cNvPr>
          <p:cNvSpPr txBox="1"/>
          <p:nvPr/>
        </p:nvSpPr>
        <p:spPr>
          <a:xfrm rot="16200000">
            <a:off x="7298978" y="2905572"/>
            <a:ext cx="181334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Bücher, LAGZ Bayern</a:t>
            </a:r>
            <a:endParaRPr lang="de-DE" dirty="0"/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B07D9C76-C953-6640-A8CC-2327D363FB1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23999" y="1627572"/>
            <a:ext cx="3276000" cy="220332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liennummernplatzhalter 1">
            <a:extLst>
              <a:ext uri="{FF2B5EF4-FFF2-40B4-BE49-F238E27FC236}">
                <a16:creationId xmlns:a16="http://schemas.microsoft.com/office/drawing/2014/main" id="{A6104F62-2280-914E-AF45-B5E27B9B0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4780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C57C0-97FF-464E-B4BC-6CF9837ADDEB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</a:t>
            </a:fld>
            <a:endParaRPr lang="de-DE" sz="900" dirty="0"/>
          </a:p>
        </p:txBody>
      </p:sp>
      <p:sp>
        <p:nvSpPr>
          <p:cNvPr id="12" name="Titel 3">
            <a:extLst>
              <a:ext uri="{FF2B5EF4-FFF2-40B4-BE49-F238E27FC236}">
                <a16:creationId xmlns:a16="http://schemas.microsoft.com/office/drawing/2014/main" id="{21F823F2-A787-AB4A-BBCF-CCDA0005947B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7886700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Mundhygiene –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die 1. Säule der Prophylaxe</a:t>
            </a:r>
          </a:p>
        </p:txBody>
      </p:sp>
    </p:spTree>
    <p:extLst>
      <p:ext uri="{BB962C8B-B14F-4D97-AF65-F5344CB8AC3E}">
        <p14:creationId xmlns:p14="http://schemas.microsoft.com/office/powerpoint/2010/main" val="34393949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8">
            <a:extLst>
              <a:ext uri="{FF2B5EF4-FFF2-40B4-BE49-F238E27FC236}">
                <a16:creationId xmlns:a16="http://schemas.microsoft.com/office/drawing/2014/main" id="{F48EFC45-72E5-6242-9C33-EEBD37958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73844"/>
            <a:ext cx="5322207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br>
              <a:rPr lang="de-DE" dirty="0"/>
            </a:br>
            <a:r>
              <a:rPr lang="de-DE" dirty="0"/>
              <a:t>Mundhygiene bei Kindern und  Jugendlichen mit Förderbedarf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6" name="Inhaltsplatzhalter 9">
            <a:extLst>
              <a:ext uri="{FF2B5EF4-FFF2-40B4-BE49-F238E27FC236}">
                <a16:creationId xmlns:a16="http://schemas.microsoft.com/office/drawing/2014/main" id="{F42F966F-910B-B543-ACBD-9F81DA720D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272056" cy="4715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Mögliche Hilfsmittel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CA34387-07C4-0341-B3C5-8F7A6E975B9D}"/>
              </a:ext>
            </a:extLst>
          </p:cNvPr>
          <p:cNvSpPr txBox="1"/>
          <p:nvPr/>
        </p:nvSpPr>
        <p:spPr>
          <a:xfrm rot="16200000">
            <a:off x="5852666" y="2760193"/>
            <a:ext cx="181334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Bücher, LAGZ Bayern</a:t>
            </a:r>
            <a:endParaRPr lang="de-DE" sz="800" dirty="0"/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B07D9C76-C953-6640-A8CC-2327D363FB1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20001" y="1800000"/>
            <a:ext cx="2828364" cy="188268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liennummernplatzhalter 1">
            <a:extLst>
              <a:ext uri="{FF2B5EF4-FFF2-40B4-BE49-F238E27FC236}">
                <a16:creationId xmlns:a16="http://schemas.microsoft.com/office/drawing/2014/main" id="{A6104F62-2280-914E-AF45-B5E27B9B0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20</a:t>
            </a:fld>
            <a:endParaRPr lang="de-DE" dirty="0"/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3CA1D15F-A7B1-F442-B561-EA8B88CED06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862954" y="1798823"/>
            <a:ext cx="2793938" cy="188268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C2C0CA81-B74D-1241-9F49-5439D18B3D7C}"/>
              </a:ext>
            </a:extLst>
          </p:cNvPr>
          <p:cNvSpPr txBox="1">
            <a:spLocks/>
          </p:cNvSpPr>
          <p:nvPr/>
        </p:nvSpPr>
        <p:spPr>
          <a:xfrm>
            <a:off x="652554" y="3704117"/>
            <a:ext cx="2532903" cy="7165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1300" b="1" dirty="0"/>
              <a:t>Zahnbänkchen</a:t>
            </a:r>
            <a:r>
              <a:rPr lang="de-DE" sz="1300" dirty="0"/>
              <a:t>                                    für eine sichere Mundöffnung                                         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sz="1300" dirty="0"/>
          </a:p>
        </p:txBody>
      </p:sp>
      <p:sp>
        <p:nvSpPr>
          <p:cNvPr id="11" name="Inhaltsplatzhalter 9">
            <a:extLst>
              <a:ext uri="{FF2B5EF4-FFF2-40B4-BE49-F238E27FC236}">
                <a16:creationId xmlns:a16="http://schemas.microsoft.com/office/drawing/2014/main" id="{ABECAB8D-BFAD-2C41-AE67-29058CDC4A25}"/>
              </a:ext>
            </a:extLst>
          </p:cNvPr>
          <p:cNvSpPr txBox="1">
            <a:spLocks/>
          </p:cNvSpPr>
          <p:nvPr/>
        </p:nvSpPr>
        <p:spPr>
          <a:xfrm>
            <a:off x="3814096" y="3704117"/>
            <a:ext cx="2180289" cy="12365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1300" b="1" dirty="0"/>
              <a:t>Bürsten</a:t>
            </a:r>
          </a:p>
          <a:p>
            <a:pPr>
              <a:spcBef>
                <a:spcPts val="0"/>
              </a:spcBef>
            </a:pPr>
            <a:r>
              <a:rPr lang="de-DE" sz="1300" dirty="0"/>
              <a:t>Handzahnbürste mit extradickem Griff</a:t>
            </a:r>
          </a:p>
          <a:p>
            <a:pPr>
              <a:spcBef>
                <a:spcPts val="0"/>
              </a:spcBef>
            </a:pPr>
            <a:r>
              <a:rPr lang="de-DE" sz="1300" dirty="0"/>
              <a:t>Dreikopfbürste</a:t>
            </a:r>
          </a:p>
          <a:p>
            <a:pPr>
              <a:spcBef>
                <a:spcPts val="0"/>
              </a:spcBef>
            </a:pPr>
            <a:r>
              <a:rPr lang="de-DE" sz="1300" dirty="0"/>
              <a:t>Solobürste</a:t>
            </a:r>
          </a:p>
          <a:p>
            <a:pPr>
              <a:spcBef>
                <a:spcPts val="0"/>
              </a:spcBef>
            </a:pPr>
            <a:r>
              <a:rPr lang="de-DE" sz="1300" dirty="0"/>
              <a:t>Elektrische Zahnbürste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9746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8">
            <a:extLst>
              <a:ext uri="{FF2B5EF4-FFF2-40B4-BE49-F238E27FC236}">
                <a16:creationId xmlns:a16="http://schemas.microsoft.com/office/drawing/2014/main" id="{F48EFC45-72E5-6242-9C33-EEBD37958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73844"/>
            <a:ext cx="5322207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br>
              <a:rPr lang="de-DE" dirty="0"/>
            </a:br>
            <a:r>
              <a:rPr lang="de-DE" dirty="0"/>
              <a:t>Mundhygiene bei Kindern und  Jugendlichen mit Förderbedarf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6" name="Inhaltsplatzhalter 9">
            <a:extLst>
              <a:ext uri="{FF2B5EF4-FFF2-40B4-BE49-F238E27FC236}">
                <a16:creationId xmlns:a16="http://schemas.microsoft.com/office/drawing/2014/main" id="{F42F966F-910B-B543-ACBD-9F81DA720D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272056" cy="38243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Durchführung der häuslichen Mundhygiene </a:t>
            </a:r>
          </a:p>
          <a:p>
            <a:pPr marL="0" indent="0">
              <a:buNone/>
            </a:pPr>
            <a:r>
              <a:rPr lang="de-DE" b="1" dirty="0"/>
              <a:t>Sichere Positionierung des Kindes</a:t>
            </a:r>
          </a:p>
          <a:p>
            <a:pPr>
              <a:spcBef>
                <a:spcPts val="150"/>
              </a:spcBef>
            </a:pPr>
            <a:r>
              <a:rPr lang="de-DE" dirty="0"/>
              <a:t>Im Bett</a:t>
            </a:r>
          </a:p>
          <a:p>
            <a:pPr>
              <a:spcBef>
                <a:spcPts val="150"/>
              </a:spcBef>
            </a:pPr>
            <a:r>
              <a:rPr lang="de-DE" dirty="0"/>
              <a:t>Im Pflegerollstuhl</a:t>
            </a:r>
          </a:p>
          <a:p>
            <a:pPr marL="0" indent="0">
              <a:buNone/>
            </a:pPr>
            <a:r>
              <a:rPr lang="de-DE" b="1" dirty="0"/>
              <a:t>Auswahl der Hilfsmittel</a:t>
            </a:r>
          </a:p>
          <a:p>
            <a:pPr>
              <a:spcBef>
                <a:spcPts val="150"/>
              </a:spcBef>
            </a:pPr>
            <a:r>
              <a:rPr lang="de-DE" dirty="0"/>
              <a:t>Zahnbänkchen</a:t>
            </a:r>
          </a:p>
          <a:p>
            <a:pPr>
              <a:spcBef>
                <a:spcPts val="150"/>
              </a:spcBef>
            </a:pPr>
            <a:r>
              <a:rPr lang="de-DE" dirty="0"/>
              <a:t>Bürste</a:t>
            </a:r>
          </a:p>
          <a:p>
            <a:pPr marL="0" indent="0">
              <a:buNone/>
            </a:pPr>
            <a:r>
              <a:rPr lang="de-DE" b="1" dirty="0"/>
              <a:t>Putztechnik (kooperationsabhängig)</a:t>
            </a:r>
            <a:r>
              <a:rPr lang="de-DE" dirty="0"/>
              <a:t> </a:t>
            </a:r>
          </a:p>
          <a:p>
            <a:pPr>
              <a:spcBef>
                <a:spcPts val="150"/>
              </a:spcBef>
            </a:pPr>
            <a:r>
              <a:rPr lang="de-DE" dirty="0"/>
              <a:t>2 Personen-Technik </a:t>
            </a:r>
          </a:p>
          <a:p>
            <a:pPr>
              <a:spcBef>
                <a:spcPts val="150"/>
              </a:spcBef>
            </a:pPr>
            <a:r>
              <a:rPr lang="de-DE" dirty="0"/>
              <a:t>1 Personen-Technik (Schoß)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CA34387-07C4-0341-B3C5-8F7A6E975B9D}"/>
              </a:ext>
            </a:extLst>
          </p:cNvPr>
          <p:cNvSpPr txBox="1"/>
          <p:nvPr/>
        </p:nvSpPr>
        <p:spPr>
          <a:xfrm rot="16200000">
            <a:off x="7251164" y="3776193"/>
            <a:ext cx="181334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Bücher, LAGZ Bayern</a:t>
            </a:r>
            <a:endParaRPr lang="de-DE" sz="800" dirty="0"/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B07D9C76-C953-6640-A8CC-2327D363FB1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57268" y="1226100"/>
            <a:ext cx="3304359" cy="34404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liennummernplatzhalter 1">
            <a:extLst>
              <a:ext uri="{FF2B5EF4-FFF2-40B4-BE49-F238E27FC236}">
                <a16:creationId xmlns:a16="http://schemas.microsoft.com/office/drawing/2014/main" id="{A6104F62-2280-914E-AF45-B5E27B9B0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95901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Haben Sie noch Fragen?</a:t>
            </a:r>
            <a:br>
              <a:rPr lang="de-DE" dirty="0"/>
            </a:br>
            <a:endParaRPr lang="de-DE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2C96C6F-60FF-0C43-B5C4-30DBAFC8A10C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22</a:t>
            </a:fld>
            <a:endParaRPr lang="de-DE" sz="900" dirty="0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F8B05B43-C22F-DC4E-8A4C-7D853CBEBED2}"/>
              </a:ext>
            </a:extLst>
          </p:cNvPr>
          <p:cNvSpPr/>
          <p:nvPr/>
        </p:nvSpPr>
        <p:spPr>
          <a:xfrm>
            <a:off x="2821252" y="2571750"/>
            <a:ext cx="1376609" cy="1410115"/>
          </a:xfrm>
          <a:prstGeom prst="roundRect">
            <a:avLst/>
          </a:prstGeom>
          <a:solidFill>
            <a:schemeClr val="bg1"/>
          </a:solidFill>
          <a:ln w="508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1A6AA3B9-A586-424C-9718-0AE816270FFB}"/>
              </a:ext>
            </a:extLst>
          </p:cNvPr>
          <p:cNvSpPr/>
          <p:nvPr/>
        </p:nvSpPr>
        <p:spPr>
          <a:xfrm>
            <a:off x="2821252" y="2572512"/>
            <a:ext cx="1376609" cy="1410115"/>
          </a:xfrm>
          <a:prstGeom prst="roundRect">
            <a:avLst/>
          </a:prstGeom>
          <a:noFill/>
          <a:ln w="31750">
            <a:solidFill>
              <a:srgbClr val="009DE1"/>
            </a:solidFill>
          </a:ln>
          <a:effectLst>
            <a:reflection blurRad="6350" stA="810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9F296A8-0BDD-364E-A468-BBF82AC88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296" y="2136702"/>
            <a:ext cx="1506980" cy="1861563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2170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Denken Sie daran …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F2C0E5-3960-7445-9513-92280ED23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2" y="1369218"/>
            <a:ext cx="3399489" cy="3633087"/>
          </a:xfr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9DE1"/>
                </a:solidFill>
              </a:rPr>
              <a:t>Wir putzen Zähne mit System</a:t>
            </a:r>
            <a:endParaRPr lang="de-DE" dirty="0"/>
          </a:p>
          <a:p>
            <a:r>
              <a:rPr lang="de-DE" b="1" dirty="0">
                <a:solidFill>
                  <a:srgbClr val="009DE1"/>
                </a:solidFill>
              </a:rPr>
              <a:t>Handzahnbürste oder         elektrische Zahnbürste –                               </a:t>
            </a:r>
            <a:r>
              <a:rPr lang="de-DE" dirty="0"/>
              <a:t>am Ende zählt der Putzerfolg</a:t>
            </a:r>
          </a:p>
          <a:p>
            <a:r>
              <a:rPr lang="de-DE" b="1" dirty="0">
                <a:solidFill>
                  <a:srgbClr val="009DE1"/>
                </a:solidFill>
              </a:rPr>
              <a:t>Plaque anfärben = </a:t>
            </a:r>
            <a:r>
              <a:rPr lang="de-DE" dirty="0"/>
              <a:t>Motivationsschub + Kontrolle</a:t>
            </a:r>
            <a:r>
              <a:rPr lang="de-DE" b="1" dirty="0">
                <a:solidFill>
                  <a:srgbClr val="009DE1"/>
                </a:solidFill>
              </a:rPr>
              <a:t> </a:t>
            </a:r>
          </a:p>
          <a:p>
            <a:r>
              <a:rPr lang="de-DE" b="1" dirty="0">
                <a:solidFill>
                  <a:srgbClr val="009DE1"/>
                </a:solidFill>
              </a:rPr>
              <a:t>Feste Spangen sind   </a:t>
            </a:r>
            <a:r>
              <a:rPr lang="de-DE" dirty="0" err="1"/>
              <a:t>Plaquefänger</a:t>
            </a:r>
            <a:endParaRPr lang="de-DE" dirty="0"/>
          </a:p>
          <a:p>
            <a:r>
              <a:rPr lang="de-DE" b="1" dirty="0">
                <a:solidFill>
                  <a:srgbClr val="009DE1"/>
                </a:solidFill>
              </a:rPr>
              <a:t>Besondere Kinder brauchen </a:t>
            </a:r>
            <a:r>
              <a:rPr lang="de-DE" dirty="0"/>
              <a:t>besondere Unterstützung</a:t>
            </a:r>
          </a:p>
          <a:p>
            <a:pPr marL="0" indent="0">
              <a:spcBef>
                <a:spcPts val="1400"/>
              </a:spcBef>
              <a:buNone/>
            </a:pPr>
            <a:endParaRPr lang="de-DE" b="1" dirty="0">
              <a:solidFill>
                <a:srgbClr val="00B0F0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146E308-EC8A-5244-8669-393058E678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823" b="100000" l="92200" r="100000"/>
                    </a14:imgEffect>
                  </a14:imgLayer>
                </a14:imgProps>
              </a:ext>
            </a:extLst>
          </a:blip>
          <a:srcRect l="92192" t="90837"/>
          <a:stretch/>
        </p:blipFill>
        <p:spPr>
          <a:xfrm>
            <a:off x="8430016" y="4672208"/>
            <a:ext cx="713984" cy="471292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C494FA-5697-594E-A396-04AA752F2E9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23</a:t>
            </a:fld>
            <a:endParaRPr lang="de-DE" sz="90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77E0E3A-5C66-D545-8A35-7956D41B79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2096" y="1223999"/>
            <a:ext cx="4542008" cy="3244547"/>
          </a:xfrm>
          <a:prstGeom prst="rect">
            <a:avLst/>
          </a:prstGeom>
          <a:effectLst>
            <a:reflection blurRad="6350" stA="52000" endA="300" endPos="23000" dir="5400000" sy="-100000" algn="bl" rotWithShape="0"/>
          </a:effec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0562A4B9-A880-D94C-AEF0-EFE3CBCDF52F}"/>
              </a:ext>
            </a:extLst>
          </p:cNvPr>
          <p:cNvSpPr txBox="1"/>
          <p:nvPr/>
        </p:nvSpPr>
        <p:spPr>
          <a:xfrm rot="16200000">
            <a:off x="8233117" y="4029381"/>
            <a:ext cx="705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freepik.com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1296575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>
            <a:extLst>
              <a:ext uri="{FF2B5EF4-FFF2-40B4-BE49-F238E27FC236}">
                <a16:creationId xmlns:a16="http://schemas.microsoft.com/office/drawing/2014/main" id="{232E1881-23BF-F04C-895E-6B717FAC3D3D}"/>
              </a:ext>
            </a:extLst>
          </p:cNvPr>
          <p:cNvSpPr/>
          <p:nvPr/>
        </p:nvSpPr>
        <p:spPr>
          <a:xfrm>
            <a:off x="0" y="-1"/>
            <a:ext cx="1440000" cy="5186989"/>
          </a:xfrm>
          <a:prstGeom prst="rect">
            <a:avLst/>
          </a:prstGeom>
          <a:solidFill>
            <a:srgbClr val="009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C57C0-97FF-464E-B4BC-6CF9837ADDEB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3</a:t>
            </a:fld>
            <a:endParaRPr lang="de-DE" sz="90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7F3ABF0-ACBA-3D4C-B9EB-031F10409391}"/>
              </a:ext>
            </a:extLst>
          </p:cNvPr>
          <p:cNvSpPr txBox="1"/>
          <p:nvPr/>
        </p:nvSpPr>
        <p:spPr>
          <a:xfrm>
            <a:off x="5043399" y="1286028"/>
            <a:ext cx="37925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Wir benutzen unsere Zähne täglich.</a:t>
            </a:r>
          </a:p>
          <a:p>
            <a:r>
              <a:rPr lang="de-DE" sz="18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Da ist es nur selbstverständlich, dass wir sie jeden Tag ordentlich pflegen.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8842015-40DF-4C4A-BB81-D956AAA0DF56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180" t="12735" r="14528" b="1973"/>
          <a:stretch/>
        </p:blipFill>
        <p:spPr>
          <a:xfrm>
            <a:off x="917166" y="622268"/>
            <a:ext cx="3960000" cy="3866823"/>
          </a:xfrm>
          <a:prstGeom prst="rect">
            <a:avLst/>
          </a:prstGeom>
          <a:ln w="38100" cap="rnd" cmpd="sng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contourClr>
              <a:srgbClr val="333333"/>
            </a:contourClr>
          </a:sp3d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A2EAC1B-1A9C-C548-8FBA-272CFC4B6956}"/>
              </a:ext>
            </a:extLst>
          </p:cNvPr>
          <p:cNvSpPr txBox="1"/>
          <p:nvPr/>
        </p:nvSpPr>
        <p:spPr>
          <a:xfrm rot="16200000">
            <a:off x="8223178" y="3871125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8152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315962C-9643-8D46-A62B-A6E8E9EC19B9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4</a:t>
            </a:fld>
            <a:endParaRPr lang="de-DE" sz="900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B2661D1-FA3E-EE49-A176-774B7435BA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51"/>
          <a:stretch/>
        </p:blipFill>
        <p:spPr>
          <a:xfrm>
            <a:off x="4283969" y="1224000"/>
            <a:ext cx="3273261" cy="3507990"/>
          </a:xfrm>
          <a:prstGeom prst="rect">
            <a:avLst/>
          </a:prstGeom>
          <a:effectLst/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391D69E5-FB96-E24E-BB62-807C6270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/>
          <a:p>
            <a:r>
              <a:rPr lang="de-DE" sz="2700" dirty="0"/>
              <a:t>Themenschwerpunkte</a:t>
            </a:r>
            <a:br>
              <a:rPr lang="de-DE" sz="2700" dirty="0"/>
            </a:br>
            <a:endParaRPr lang="de-DE" sz="2700" dirty="0"/>
          </a:p>
        </p:txBody>
      </p:sp>
      <p:sp>
        <p:nvSpPr>
          <p:cNvPr id="16" name="Inhaltsplatzhalter 12">
            <a:extLst>
              <a:ext uri="{FF2B5EF4-FFF2-40B4-BE49-F238E27FC236}">
                <a16:creationId xmlns:a16="http://schemas.microsoft.com/office/drawing/2014/main" id="{B50CC5A0-D556-3E4E-88CB-423E71CA4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350446" cy="3263504"/>
          </a:xfrm>
        </p:spPr>
        <p:txBody>
          <a:bodyPr>
            <a:normAutofit/>
          </a:bodyPr>
          <a:lstStyle/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Die Wechselgebissphasen	</a:t>
            </a:r>
          </a:p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Alles was man zum gründlichen Zähneputzen braucht</a:t>
            </a:r>
          </a:p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Wir putzen mit System</a:t>
            </a:r>
          </a:p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Zähneputzen bei Spangenträgern </a:t>
            </a:r>
          </a:p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Mundhygiene bei Kindern und  Jugendlichen mit Förderbedarf</a:t>
            </a:r>
          </a:p>
          <a:p>
            <a:endParaRPr lang="de-DE" sz="1800" dirty="0">
              <a:solidFill>
                <a:srgbClr val="009DE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7770EAF-81DA-5E47-BED1-81EF6F8B2D09}"/>
              </a:ext>
            </a:extLst>
          </p:cNvPr>
          <p:cNvSpPr txBox="1"/>
          <p:nvPr/>
        </p:nvSpPr>
        <p:spPr>
          <a:xfrm rot="16200000">
            <a:off x="8223178" y="3871125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0600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>
            <a:extLst>
              <a:ext uri="{FF2B5EF4-FFF2-40B4-BE49-F238E27FC236}">
                <a16:creationId xmlns:a16="http://schemas.microsoft.com/office/drawing/2014/main" id="{9C1F1A1F-FBC0-DB42-B712-B4D780627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3074" y="1500857"/>
            <a:ext cx="2458553" cy="2976143"/>
          </a:xfrm>
          <a:prstGeom prst="rect">
            <a:avLst/>
          </a:prstGeom>
        </p:spPr>
      </p:pic>
      <p:sp>
        <p:nvSpPr>
          <p:cNvPr id="12" name="Titel 11">
            <a:extLst>
              <a:ext uri="{FF2B5EF4-FFF2-40B4-BE49-F238E27FC236}">
                <a16:creationId xmlns:a16="http://schemas.microsoft.com/office/drawing/2014/main" id="{C91E9E46-06A0-394C-ADD2-0B37FC6FC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Wechselgebissphasen</a:t>
            </a:r>
            <a:br>
              <a:rPr lang="de-DE" dirty="0"/>
            </a:br>
            <a:endParaRPr lang="de-DE" dirty="0"/>
          </a:p>
        </p:txBody>
      </p:sp>
      <p:sp>
        <p:nvSpPr>
          <p:cNvPr id="34" name="Inhaltsplatzhalter 9">
            <a:extLst>
              <a:ext uri="{FF2B5EF4-FFF2-40B4-BE49-F238E27FC236}">
                <a16:creationId xmlns:a16="http://schemas.microsoft.com/office/drawing/2014/main" id="{6C1C7466-C93E-4242-A7EF-87B460920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1835302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spc="50" dirty="0">
                <a:solidFill>
                  <a:srgbClr val="009DE1"/>
                </a:solidFill>
              </a:rPr>
              <a:t>1. Phase                </a:t>
            </a:r>
            <a:r>
              <a:rPr lang="de-DE" spc="50" dirty="0"/>
              <a:t>(ca. 6-8 Jahre)</a:t>
            </a:r>
          </a:p>
          <a:p>
            <a:pPr marL="0" indent="0">
              <a:buNone/>
            </a:pPr>
            <a:r>
              <a:rPr lang="de-DE" b="1" spc="50" dirty="0">
                <a:solidFill>
                  <a:srgbClr val="009DE1"/>
                </a:solidFill>
              </a:rPr>
              <a:t> </a:t>
            </a:r>
          </a:p>
          <a:p>
            <a:pPr marL="0" indent="0">
              <a:buNone/>
            </a:pPr>
            <a:endParaRPr lang="de-DE" sz="160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5</a:t>
            </a:fld>
            <a:endParaRPr lang="de-DE" sz="9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B7AB5C0-088F-F246-B4DA-602972666D9E}"/>
              </a:ext>
            </a:extLst>
          </p:cNvPr>
          <p:cNvSpPr txBox="1"/>
          <p:nvPr/>
        </p:nvSpPr>
        <p:spPr>
          <a:xfrm rot="16200000">
            <a:off x="8223178" y="3871125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Illustration: Pokorny Design 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55D4EDA-2402-124E-A7F8-71CA7A13A1D2}"/>
              </a:ext>
            </a:extLst>
          </p:cNvPr>
          <p:cNvSpPr txBox="1"/>
          <p:nvPr/>
        </p:nvSpPr>
        <p:spPr>
          <a:xfrm>
            <a:off x="3261524" y="2110042"/>
            <a:ext cx="141316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3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Ersatzzähne</a:t>
            </a:r>
          </a:p>
        </p:txBody>
      </p: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0872A109-870B-6948-AFB5-6F61CEC1829B}"/>
              </a:ext>
            </a:extLst>
          </p:cNvPr>
          <p:cNvCxnSpPr>
            <a:cxnSpLocks/>
          </p:cNvCxnSpPr>
          <p:nvPr/>
        </p:nvCxnSpPr>
        <p:spPr>
          <a:xfrm flipH="1" flipV="1">
            <a:off x="3605806" y="1852492"/>
            <a:ext cx="86023" cy="269698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1B6D2EC9-40A2-6844-A8F5-590F74906755}"/>
              </a:ext>
            </a:extLst>
          </p:cNvPr>
          <p:cNvCxnSpPr>
            <a:cxnSpLocks/>
          </p:cNvCxnSpPr>
          <p:nvPr/>
        </p:nvCxnSpPr>
        <p:spPr>
          <a:xfrm flipV="1">
            <a:off x="3893303" y="1704860"/>
            <a:ext cx="0" cy="426506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>
            <a:extLst>
              <a:ext uri="{FF2B5EF4-FFF2-40B4-BE49-F238E27FC236}">
                <a16:creationId xmlns:a16="http://schemas.microsoft.com/office/drawing/2014/main" id="{F001C8C5-9EC0-1648-99D2-F21DF0365F5A}"/>
              </a:ext>
            </a:extLst>
          </p:cNvPr>
          <p:cNvSpPr txBox="1"/>
          <p:nvPr/>
        </p:nvSpPr>
        <p:spPr>
          <a:xfrm>
            <a:off x="3139280" y="2860580"/>
            <a:ext cx="17896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3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Zuwachszähne</a:t>
            </a:r>
          </a:p>
        </p:txBody>
      </p: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1C203A35-D171-3B46-9D47-5C22BF5BBD19}"/>
              </a:ext>
            </a:extLst>
          </p:cNvPr>
          <p:cNvCxnSpPr>
            <a:cxnSpLocks/>
          </p:cNvCxnSpPr>
          <p:nvPr/>
        </p:nvCxnSpPr>
        <p:spPr>
          <a:xfrm flipH="1" flipV="1">
            <a:off x="3238568" y="2757256"/>
            <a:ext cx="389693" cy="147309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7493E63B-0BC6-5E4D-B169-718EA3F5A461}"/>
              </a:ext>
            </a:extLst>
          </p:cNvPr>
          <p:cNvCxnSpPr>
            <a:cxnSpLocks/>
          </p:cNvCxnSpPr>
          <p:nvPr/>
        </p:nvCxnSpPr>
        <p:spPr>
          <a:xfrm flipH="1">
            <a:off x="3253496" y="3144168"/>
            <a:ext cx="404104" cy="153864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AF90554A-61F6-8041-9BBE-E5E4DA474505}"/>
              </a:ext>
            </a:extLst>
          </p:cNvPr>
          <p:cNvCxnSpPr>
            <a:cxnSpLocks/>
          </p:cNvCxnSpPr>
          <p:nvPr/>
        </p:nvCxnSpPr>
        <p:spPr>
          <a:xfrm flipV="1">
            <a:off x="4337287" y="2729960"/>
            <a:ext cx="381483" cy="169714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308D39B5-B90C-0E4A-9D9F-DD0250853869}"/>
              </a:ext>
            </a:extLst>
          </p:cNvPr>
          <p:cNvCxnSpPr>
            <a:cxnSpLocks/>
          </p:cNvCxnSpPr>
          <p:nvPr/>
        </p:nvCxnSpPr>
        <p:spPr>
          <a:xfrm>
            <a:off x="4332398" y="3119718"/>
            <a:ext cx="383567" cy="131458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>
            <a:extLst>
              <a:ext uri="{FF2B5EF4-FFF2-40B4-BE49-F238E27FC236}">
                <a16:creationId xmlns:a16="http://schemas.microsoft.com/office/drawing/2014/main" id="{53AC7B15-F310-C34B-902F-014FF59592BC}"/>
              </a:ext>
            </a:extLst>
          </p:cNvPr>
          <p:cNvSpPr txBox="1"/>
          <p:nvPr/>
        </p:nvSpPr>
        <p:spPr>
          <a:xfrm>
            <a:off x="3345469" y="3734281"/>
            <a:ext cx="141316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3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Ersatzzähne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69FBC8CF-3054-F949-8061-0ECE48F6FBCA}"/>
              </a:ext>
            </a:extLst>
          </p:cNvPr>
          <p:cNvCxnSpPr>
            <a:cxnSpLocks/>
          </p:cNvCxnSpPr>
          <p:nvPr/>
        </p:nvCxnSpPr>
        <p:spPr>
          <a:xfrm>
            <a:off x="4327508" y="3990109"/>
            <a:ext cx="68457" cy="205374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BA4CF035-593A-DE48-B32A-0EB365B9626F}"/>
              </a:ext>
            </a:extLst>
          </p:cNvPr>
          <p:cNvCxnSpPr>
            <a:cxnSpLocks/>
          </p:cNvCxnSpPr>
          <p:nvPr/>
        </p:nvCxnSpPr>
        <p:spPr>
          <a:xfrm>
            <a:off x="3893303" y="3975440"/>
            <a:ext cx="0" cy="396077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08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C91E9E46-06A0-394C-ADD2-0B37FC6FC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Wechselgebissphasen</a:t>
            </a:r>
            <a:br>
              <a:rPr lang="de-DE" dirty="0"/>
            </a:br>
            <a:endParaRPr lang="de-DE" dirty="0"/>
          </a:p>
        </p:txBody>
      </p:sp>
      <p:sp>
        <p:nvSpPr>
          <p:cNvPr id="34" name="Inhaltsplatzhalter 9">
            <a:extLst>
              <a:ext uri="{FF2B5EF4-FFF2-40B4-BE49-F238E27FC236}">
                <a16:creationId xmlns:a16="http://schemas.microsoft.com/office/drawing/2014/main" id="{6C1C7466-C93E-4242-A7EF-87B460920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1835302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spc="50" dirty="0">
                <a:solidFill>
                  <a:srgbClr val="009DE1"/>
                </a:solidFill>
              </a:rPr>
              <a:t>Ruhephase           </a:t>
            </a:r>
            <a:r>
              <a:rPr lang="de-DE" spc="50" dirty="0"/>
              <a:t>(ca. 8-10 Jahre)</a:t>
            </a:r>
          </a:p>
          <a:p>
            <a:pPr marL="0" indent="0">
              <a:buNone/>
            </a:pPr>
            <a:r>
              <a:rPr lang="de-DE" b="1" spc="50" dirty="0">
                <a:solidFill>
                  <a:srgbClr val="009DE1"/>
                </a:solidFill>
              </a:rPr>
              <a:t> </a:t>
            </a:r>
          </a:p>
          <a:p>
            <a:pPr marL="0" indent="0">
              <a:buNone/>
            </a:pPr>
            <a:endParaRPr lang="de-DE" sz="160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6</a:t>
            </a:fld>
            <a:endParaRPr lang="de-DE" sz="9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B7AB5C0-088F-F246-B4DA-602972666D9E}"/>
              </a:ext>
            </a:extLst>
          </p:cNvPr>
          <p:cNvSpPr txBox="1"/>
          <p:nvPr/>
        </p:nvSpPr>
        <p:spPr>
          <a:xfrm rot="16200000">
            <a:off x="8223178" y="3871125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Illustration: Pokorny Design 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69682E6-C108-7045-B470-E95B04DB6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3074" y="1500540"/>
            <a:ext cx="2458553" cy="297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742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C91E9E46-06A0-394C-ADD2-0B37FC6FC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Wechselgebissphasen</a:t>
            </a:r>
            <a:br>
              <a:rPr lang="de-DE" dirty="0"/>
            </a:br>
            <a:endParaRPr lang="de-DE" dirty="0"/>
          </a:p>
        </p:txBody>
      </p:sp>
      <p:sp>
        <p:nvSpPr>
          <p:cNvPr id="34" name="Inhaltsplatzhalter 9">
            <a:extLst>
              <a:ext uri="{FF2B5EF4-FFF2-40B4-BE49-F238E27FC236}">
                <a16:creationId xmlns:a16="http://schemas.microsoft.com/office/drawing/2014/main" id="{6C1C7466-C93E-4242-A7EF-87B460920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1835302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spc="50" dirty="0">
                <a:solidFill>
                  <a:srgbClr val="009DE1"/>
                </a:solidFill>
              </a:rPr>
              <a:t>2. Phase           </a:t>
            </a:r>
            <a:r>
              <a:rPr lang="de-DE" spc="50" dirty="0"/>
              <a:t>(ca. 10-13 Jahre)</a:t>
            </a:r>
          </a:p>
          <a:p>
            <a:pPr marL="0" indent="0">
              <a:buNone/>
            </a:pPr>
            <a:r>
              <a:rPr lang="de-DE" b="1" spc="50" dirty="0">
                <a:solidFill>
                  <a:srgbClr val="009DE1"/>
                </a:solidFill>
              </a:rPr>
              <a:t> </a:t>
            </a:r>
          </a:p>
          <a:p>
            <a:pPr marL="0" indent="0">
              <a:buNone/>
            </a:pPr>
            <a:endParaRPr lang="de-DE" sz="160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7</a:t>
            </a:fld>
            <a:endParaRPr lang="de-DE" sz="9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B7AB5C0-088F-F246-B4DA-602972666D9E}"/>
              </a:ext>
            </a:extLst>
          </p:cNvPr>
          <p:cNvSpPr txBox="1"/>
          <p:nvPr/>
        </p:nvSpPr>
        <p:spPr>
          <a:xfrm rot="16200000">
            <a:off x="8223178" y="3871125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Illustration: Pokorny Design 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69682E6-C108-7045-B470-E95B04DB6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166" y="1279880"/>
            <a:ext cx="2649920" cy="376042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CDB5013-AC8F-FC4A-9D5F-C8BFA9FAEECC}"/>
              </a:ext>
            </a:extLst>
          </p:cNvPr>
          <p:cNvSpPr txBox="1"/>
          <p:nvPr/>
        </p:nvSpPr>
        <p:spPr>
          <a:xfrm>
            <a:off x="3266414" y="1991494"/>
            <a:ext cx="159866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3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Ersatzzähne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B8E1E8DE-F43D-114D-B54F-4213F48DBB0A}"/>
              </a:ext>
            </a:extLst>
          </p:cNvPr>
          <p:cNvCxnSpPr>
            <a:cxnSpLocks/>
          </p:cNvCxnSpPr>
          <p:nvPr/>
        </p:nvCxnSpPr>
        <p:spPr>
          <a:xfrm flipH="1" flipV="1">
            <a:off x="3251742" y="1784793"/>
            <a:ext cx="394135" cy="249161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0BC578FE-FC9E-064A-8BE2-EBED6BE55BCA}"/>
              </a:ext>
            </a:extLst>
          </p:cNvPr>
          <p:cNvCxnSpPr>
            <a:cxnSpLocks/>
          </p:cNvCxnSpPr>
          <p:nvPr/>
        </p:nvCxnSpPr>
        <p:spPr>
          <a:xfrm flipH="1" flipV="1">
            <a:off x="3364212" y="2092851"/>
            <a:ext cx="258219" cy="52472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6EC1619A-7EB4-E440-B5F3-448D82BBCCC5}"/>
              </a:ext>
            </a:extLst>
          </p:cNvPr>
          <p:cNvSpPr txBox="1"/>
          <p:nvPr/>
        </p:nvSpPr>
        <p:spPr>
          <a:xfrm>
            <a:off x="3139280" y="2997498"/>
            <a:ext cx="17896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3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Zuwachszähne</a:t>
            </a:r>
          </a:p>
        </p:txBody>
      </p: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1F9A11D5-7832-2548-B534-46B3319B0B7D}"/>
              </a:ext>
            </a:extLst>
          </p:cNvPr>
          <p:cNvCxnSpPr>
            <a:cxnSpLocks/>
          </p:cNvCxnSpPr>
          <p:nvPr/>
        </p:nvCxnSpPr>
        <p:spPr>
          <a:xfrm flipH="1" flipV="1">
            <a:off x="3212124" y="2848708"/>
            <a:ext cx="357553" cy="158261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B3512204-9472-C240-8C59-92E24345C2DB}"/>
              </a:ext>
            </a:extLst>
          </p:cNvPr>
          <p:cNvCxnSpPr>
            <a:cxnSpLocks/>
          </p:cNvCxnSpPr>
          <p:nvPr/>
        </p:nvCxnSpPr>
        <p:spPr>
          <a:xfrm flipH="1">
            <a:off x="3253496" y="3281086"/>
            <a:ext cx="404104" cy="153864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383EE9F7-5A54-0544-8C86-DDF8DBD1E645}"/>
              </a:ext>
            </a:extLst>
          </p:cNvPr>
          <p:cNvCxnSpPr>
            <a:cxnSpLocks/>
          </p:cNvCxnSpPr>
          <p:nvPr/>
        </p:nvCxnSpPr>
        <p:spPr>
          <a:xfrm flipV="1">
            <a:off x="4464426" y="2866878"/>
            <a:ext cx="381483" cy="169714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0C1311B5-76CE-1847-BB22-72F58E0E8316}"/>
              </a:ext>
            </a:extLst>
          </p:cNvPr>
          <p:cNvCxnSpPr>
            <a:cxnSpLocks/>
          </p:cNvCxnSpPr>
          <p:nvPr/>
        </p:nvCxnSpPr>
        <p:spPr>
          <a:xfrm>
            <a:off x="4459537" y="3256636"/>
            <a:ext cx="383567" cy="131458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04C32297-8C51-CE4D-B940-1957A9AD1E41}"/>
              </a:ext>
            </a:extLst>
          </p:cNvPr>
          <p:cNvCxnSpPr>
            <a:cxnSpLocks/>
          </p:cNvCxnSpPr>
          <p:nvPr/>
        </p:nvCxnSpPr>
        <p:spPr>
          <a:xfrm flipV="1">
            <a:off x="4501662" y="2024393"/>
            <a:ext cx="329499" cy="97484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F00ED43A-7FB7-8E43-858D-1235F16FFEC6}"/>
              </a:ext>
            </a:extLst>
          </p:cNvPr>
          <p:cNvCxnSpPr>
            <a:cxnSpLocks/>
          </p:cNvCxnSpPr>
          <p:nvPr/>
        </p:nvCxnSpPr>
        <p:spPr>
          <a:xfrm flipV="1">
            <a:off x="4273062" y="1711570"/>
            <a:ext cx="240323" cy="275492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feld 38">
            <a:extLst>
              <a:ext uri="{FF2B5EF4-FFF2-40B4-BE49-F238E27FC236}">
                <a16:creationId xmlns:a16="http://schemas.microsoft.com/office/drawing/2014/main" id="{5E478BB6-C221-E844-9DA3-5348B0531F3A}"/>
              </a:ext>
            </a:extLst>
          </p:cNvPr>
          <p:cNvSpPr txBox="1"/>
          <p:nvPr/>
        </p:nvSpPr>
        <p:spPr>
          <a:xfrm>
            <a:off x="3330797" y="3851639"/>
            <a:ext cx="159816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3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Ersatzzähne</a:t>
            </a:r>
          </a:p>
        </p:txBody>
      </p: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75726062-32ED-4646-9C1A-7E5773CF1EAD}"/>
              </a:ext>
            </a:extLst>
          </p:cNvPr>
          <p:cNvCxnSpPr>
            <a:cxnSpLocks/>
          </p:cNvCxnSpPr>
          <p:nvPr/>
        </p:nvCxnSpPr>
        <p:spPr>
          <a:xfrm flipH="1">
            <a:off x="3393550" y="4068347"/>
            <a:ext cx="205372" cy="97796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>
            <a:extLst>
              <a:ext uri="{FF2B5EF4-FFF2-40B4-BE49-F238E27FC236}">
                <a16:creationId xmlns:a16="http://schemas.microsoft.com/office/drawing/2014/main" id="{EC4F29CB-E19E-0742-B0B3-0508AFB76C36}"/>
              </a:ext>
            </a:extLst>
          </p:cNvPr>
          <p:cNvCxnSpPr>
            <a:cxnSpLocks/>
          </p:cNvCxnSpPr>
          <p:nvPr/>
        </p:nvCxnSpPr>
        <p:spPr>
          <a:xfrm>
            <a:off x="4596449" y="4053677"/>
            <a:ext cx="234712" cy="63568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CDF6A6B3-F6FE-4244-8081-5F660FC44F7F}"/>
              </a:ext>
            </a:extLst>
          </p:cNvPr>
          <p:cNvCxnSpPr>
            <a:cxnSpLocks/>
          </p:cNvCxnSpPr>
          <p:nvPr/>
        </p:nvCxnSpPr>
        <p:spPr>
          <a:xfrm>
            <a:off x="4518212" y="4166143"/>
            <a:ext cx="361848" cy="347179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mit Pfeil 44">
            <a:extLst>
              <a:ext uri="{FF2B5EF4-FFF2-40B4-BE49-F238E27FC236}">
                <a16:creationId xmlns:a16="http://schemas.microsoft.com/office/drawing/2014/main" id="{4BA7525E-C350-6C4B-9A91-B58FE8C314DE}"/>
              </a:ext>
            </a:extLst>
          </p:cNvPr>
          <p:cNvCxnSpPr>
            <a:cxnSpLocks/>
          </p:cNvCxnSpPr>
          <p:nvPr/>
        </p:nvCxnSpPr>
        <p:spPr>
          <a:xfrm flipH="1">
            <a:off x="3457118" y="4146584"/>
            <a:ext cx="278719" cy="268941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 Verbindung mit Pfeil 57">
            <a:extLst>
              <a:ext uri="{FF2B5EF4-FFF2-40B4-BE49-F238E27FC236}">
                <a16:creationId xmlns:a16="http://schemas.microsoft.com/office/drawing/2014/main" id="{DA81842C-1F1C-E041-B316-97618F0214C8}"/>
              </a:ext>
            </a:extLst>
          </p:cNvPr>
          <p:cNvCxnSpPr>
            <a:cxnSpLocks/>
          </p:cNvCxnSpPr>
          <p:nvPr/>
        </p:nvCxnSpPr>
        <p:spPr>
          <a:xfrm flipH="1">
            <a:off x="3613591" y="4195482"/>
            <a:ext cx="176036" cy="405857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Gerade Verbindung mit Pfeil 60">
            <a:extLst>
              <a:ext uri="{FF2B5EF4-FFF2-40B4-BE49-F238E27FC236}">
                <a16:creationId xmlns:a16="http://schemas.microsoft.com/office/drawing/2014/main" id="{F4635F76-31FE-0E4C-AFEB-4CB09DFADCE6}"/>
              </a:ext>
            </a:extLst>
          </p:cNvPr>
          <p:cNvCxnSpPr>
            <a:cxnSpLocks/>
          </p:cNvCxnSpPr>
          <p:nvPr/>
        </p:nvCxnSpPr>
        <p:spPr>
          <a:xfrm>
            <a:off x="4439974" y="4200372"/>
            <a:ext cx="210263" cy="396077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 Verbindung mit Pfeil 65">
            <a:extLst>
              <a:ext uri="{FF2B5EF4-FFF2-40B4-BE49-F238E27FC236}">
                <a16:creationId xmlns:a16="http://schemas.microsoft.com/office/drawing/2014/main" id="{CD8AF2C8-E991-D047-8F52-73638F25FF0E}"/>
              </a:ext>
            </a:extLst>
          </p:cNvPr>
          <p:cNvCxnSpPr>
            <a:cxnSpLocks/>
          </p:cNvCxnSpPr>
          <p:nvPr/>
        </p:nvCxnSpPr>
        <p:spPr>
          <a:xfrm flipH="1" flipV="1">
            <a:off x="3468619" y="1696870"/>
            <a:ext cx="218289" cy="278468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mit Pfeil 67">
            <a:extLst>
              <a:ext uri="{FF2B5EF4-FFF2-40B4-BE49-F238E27FC236}">
                <a16:creationId xmlns:a16="http://schemas.microsoft.com/office/drawing/2014/main" id="{CA454205-B295-8A4E-9449-F10E89961BDF}"/>
              </a:ext>
            </a:extLst>
          </p:cNvPr>
          <p:cNvCxnSpPr>
            <a:cxnSpLocks/>
          </p:cNvCxnSpPr>
          <p:nvPr/>
        </p:nvCxnSpPr>
        <p:spPr>
          <a:xfrm flipV="1">
            <a:off x="4413738" y="1852247"/>
            <a:ext cx="187570" cy="193430"/>
          </a:xfrm>
          <a:prstGeom prst="straightConnector1">
            <a:avLst/>
          </a:prstGeom>
          <a:ln w="190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5703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Inhaltsplatzhalter 9">
            <a:extLst>
              <a:ext uri="{FF2B5EF4-FFF2-40B4-BE49-F238E27FC236}">
                <a16:creationId xmlns:a16="http://schemas.microsoft.com/office/drawing/2014/main" id="{6C1C7466-C93E-4242-A7EF-87B460920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293001" cy="3654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Das Zähneputzen kann erschwert sein durch</a:t>
            </a:r>
            <a:r>
              <a:rPr lang="de-DE" dirty="0"/>
              <a:t>:</a:t>
            </a:r>
          </a:p>
          <a:p>
            <a:r>
              <a:rPr lang="de-DE" dirty="0"/>
              <a:t>Wackelzähne</a:t>
            </a:r>
          </a:p>
          <a:p>
            <a:r>
              <a:rPr lang="de-DE" dirty="0"/>
              <a:t>Zähne in zweiter Reihe</a:t>
            </a:r>
          </a:p>
          <a:p>
            <a:r>
              <a:rPr lang="de-DE" dirty="0"/>
              <a:t>Zähne im Durchbruch</a:t>
            </a:r>
          </a:p>
          <a:p>
            <a:endParaRPr lang="de-DE" dirty="0"/>
          </a:p>
          <a:p>
            <a:endParaRPr lang="de-DE" dirty="0"/>
          </a:p>
          <a:p>
            <a:pPr marL="0" indent="0" algn="r">
              <a:buNone/>
            </a:pPr>
            <a:r>
              <a:rPr lang="de-DE" dirty="0"/>
              <a:t>Zuwachszähne müssen              bewusst geputzt werden!</a:t>
            </a:r>
          </a:p>
          <a:p>
            <a:pPr marL="0" indent="0">
              <a:buNone/>
            </a:pPr>
            <a:endParaRPr lang="de-DE" sz="160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8</a:t>
            </a:fld>
            <a:endParaRPr lang="de-DE" sz="900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C91E9E46-06A0-394C-ADD2-0B37FC6FC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Wechselgebissphasen</a:t>
            </a:r>
            <a:br>
              <a:rPr lang="de-DE" dirty="0"/>
            </a:br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B7AB5C0-088F-F246-B4DA-602972666D9E}"/>
              </a:ext>
            </a:extLst>
          </p:cNvPr>
          <p:cNvSpPr txBox="1"/>
          <p:nvPr/>
        </p:nvSpPr>
        <p:spPr>
          <a:xfrm rot="16200000">
            <a:off x="8223178" y="3871125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674D4D67-B9B7-5C4D-B89E-3B45F032B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174" y="879120"/>
            <a:ext cx="2160000" cy="16161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A32F2FBF-923D-074E-AF8A-272F89D88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6174" y="2591832"/>
            <a:ext cx="2160000" cy="21218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Inhaltsplatzhalter 9">
            <a:extLst>
              <a:ext uri="{FF2B5EF4-FFF2-40B4-BE49-F238E27FC236}">
                <a16:creationId xmlns:a16="http://schemas.microsoft.com/office/drawing/2014/main" id="{CC7F4983-417A-9849-9D31-5881F2F1EC10}"/>
              </a:ext>
            </a:extLst>
          </p:cNvPr>
          <p:cNvSpPr txBox="1">
            <a:spLocks/>
          </p:cNvSpPr>
          <p:nvPr/>
        </p:nvSpPr>
        <p:spPr>
          <a:xfrm>
            <a:off x="5855677" y="3798275"/>
            <a:ext cx="1113693" cy="480647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300" dirty="0"/>
              <a:t>Zähne </a:t>
            </a:r>
            <a:r>
              <a:rPr lang="de-DE" sz="1400" dirty="0"/>
              <a:t>im Durchbruch </a:t>
            </a:r>
            <a:endParaRPr lang="de-DE" sz="1300" dirty="0"/>
          </a:p>
          <a:p>
            <a:pPr marL="0" indent="0">
              <a:buFont typeface="Arial" panose="020B0604020202020204" pitchFamily="34" charset="0"/>
              <a:buNone/>
            </a:pPr>
            <a:endParaRPr lang="de-DE" sz="1600" dirty="0"/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63AB9127-5DA8-FD4E-8298-B9AAFFC2B6A1}"/>
              </a:ext>
            </a:extLst>
          </p:cNvPr>
          <p:cNvCxnSpPr>
            <a:cxnSpLocks/>
          </p:cNvCxnSpPr>
          <p:nvPr/>
        </p:nvCxnSpPr>
        <p:spPr>
          <a:xfrm flipV="1">
            <a:off x="3880338" y="3253154"/>
            <a:ext cx="756139" cy="556847"/>
          </a:xfrm>
          <a:prstGeom prst="straightConnector1">
            <a:avLst/>
          </a:prstGeom>
          <a:ln w="31750">
            <a:solidFill>
              <a:srgbClr val="009D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111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feld 18">
            <a:extLst>
              <a:ext uri="{FF2B5EF4-FFF2-40B4-BE49-F238E27FC236}">
                <a16:creationId xmlns:a16="http://schemas.microsoft.com/office/drawing/2014/main" id="{DA0C6F26-AC73-DC46-AED8-71A22EA8AE34}"/>
              </a:ext>
            </a:extLst>
          </p:cNvPr>
          <p:cNvSpPr txBox="1"/>
          <p:nvPr/>
        </p:nvSpPr>
        <p:spPr>
          <a:xfrm rot="16200000">
            <a:off x="8503303" y="3995285"/>
            <a:ext cx="83813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CE8ADCC5-9205-264E-B5CF-8869DBD4C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333" y="1993003"/>
            <a:ext cx="1428456" cy="2376000"/>
          </a:xfrm>
          <a:prstGeom prst="rect">
            <a:avLst/>
          </a:prstGeom>
          <a:ln w="25400">
            <a:solidFill>
              <a:srgbClr val="009DE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Inhaltsplatzhalter 9">
            <a:extLst>
              <a:ext uri="{FF2B5EF4-FFF2-40B4-BE49-F238E27FC236}">
                <a16:creationId xmlns:a16="http://schemas.microsoft.com/office/drawing/2014/main" id="{7D4766C4-7A8E-544E-AB82-A13121229338}"/>
              </a:ext>
            </a:extLst>
          </p:cNvPr>
          <p:cNvSpPr txBox="1">
            <a:spLocks/>
          </p:cNvSpPr>
          <p:nvPr/>
        </p:nvSpPr>
        <p:spPr>
          <a:xfrm>
            <a:off x="6335097" y="4395328"/>
            <a:ext cx="3312647" cy="908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300" b="1" dirty="0"/>
              <a:t>Elektrische Zahnbürsten </a:t>
            </a:r>
          </a:p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3" name="Inhaltsplatzhalter 9">
            <a:extLst>
              <a:ext uri="{FF2B5EF4-FFF2-40B4-BE49-F238E27FC236}">
                <a16:creationId xmlns:a16="http://schemas.microsoft.com/office/drawing/2014/main" id="{41FCCDA2-0DB0-1C4A-A28F-C0669CA9E3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69218"/>
            <a:ext cx="5147404" cy="908569"/>
          </a:xfrm>
        </p:spPr>
        <p:txBody>
          <a:bodyPr>
            <a:normAutofit/>
          </a:bodyPr>
          <a:lstStyle/>
          <a:p>
            <a:pPr marL="0" indent="0">
              <a:spcBef>
                <a:spcPts val="150"/>
              </a:spcBef>
              <a:buNone/>
            </a:pPr>
            <a:r>
              <a:rPr lang="de-DE" b="1" dirty="0"/>
              <a:t>Handzahnbürsten oder elektrische Bürsten?</a:t>
            </a:r>
          </a:p>
          <a:p>
            <a:pPr marL="0" indent="0">
              <a:spcBef>
                <a:spcPts val="15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Der Pu</a:t>
            </a:r>
            <a:r>
              <a:rPr lang="de-DE" b="1" spc="100" dirty="0">
                <a:solidFill>
                  <a:srgbClr val="009DE1"/>
                </a:solidFill>
              </a:rPr>
              <a:t>tz</a:t>
            </a:r>
            <a:r>
              <a:rPr lang="de-DE" b="1" dirty="0">
                <a:solidFill>
                  <a:srgbClr val="009DE1"/>
                </a:solidFill>
              </a:rPr>
              <a:t>erfolg zählt!</a:t>
            </a:r>
          </a:p>
          <a:p>
            <a:pPr marL="0" indent="-457200">
              <a:buNone/>
            </a:pPr>
            <a:endParaRPr lang="de-DE" b="1" dirty="0">
              <a:solidFill>
                <a:srgbClr val="009DE1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5449B83-F61D-574D-849B-3344F63AD4D5}"/>
              </a:ext>
            </a:extLst>
          </p:cNvPr>
          <p:cNvSpPr txBox="1">
            <a:spLocks/>
          </p:cNvSpPr>
          <p:nvPr/>
        </p:nvSpPr>
        <p:spPr>
          <a:xfrm>
            <a:off x="8525591" y="4824000"/>
            <a:ext cx="603100" cy="24743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1D58F42-34A3-CD4A-898E-0ABBC660644A}" type="slidenum">
              <a:rPr lang="de-DE" sz="900" smtClean="0"/>
              <a:pPr algn="ctr"/>
              <a:t>9</a:t>
            </a:fld>
            <a:endParaRPr lang="de-DE" sz="900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C91E9E46-06A0-394C-ADD2-0B37FC6FC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Alles was man zum gründlichen </a:t>
            </a:r>
            <a:br>
              <a:rPr lang="de-DE" dirty="0"/>
            </a:br>
            <a:r>
              <a:rPr lang="de-DE" dirty="0"/>
              <a:t>Zähneputzen braucht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8DCAE132-C194-7249-B324-20402A9740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12" t="1683" r="4345" b="430"/>
          <a:stretch/>
        </p:blipFill>
        <p:spPr>
          <a:xfrm>
            <a:off x="6427783" y="2173753"/>
            <a:ext cx="1744617" cy="2195250"/>
          </a:xfrm>
          <a:prstGeom prst="rect">
            <a:avLst/>
          </a:prstGeom>
          <a:ln w="25400">
            <a:solidFill>
              <a:srgbClr val="009DE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6B76FC5F-9D11-CD4E-99E1-C36F767F73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5" t="1208" r="1665" b="7576"/>
          <a:stretch/>
        </p:blipFill>
        <p:spPr>
          <a:xfrm>
            <a:off x="4797597" y="1659068"/>
            <a:ext cx="2242894" cy="1299268"/>
          </a:xfrm>
          <a:prstGeom prst="rect">
            <a:avLst/>
          </a:prstGeom>
          <a:ln w="25400">
            <a:solidFill>
              <a:srgbClr val="009DE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47189D6C-6F88-A74F-B0F2-DDE02CADC7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5881" y="2734101"/>
            <a:ext cx="868336" cy="1634902"/>
          </a:xfrm>
          <a:prstGeom prst="rect">
            <a:avLst/>
          </a:prstGeom>
          <a:ln w="25400">
            <a:solidFill>
              <a:srgbClr val="009DE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81" name="Gruppieren 80">
            <a:extLst>
              <a:ext uri="{FF2B5EF4-FFF2-40B4-BE49-F238E27FC236}">
                <a16:creationId xmlns:a16="http://schemas.microsoft.com/office/drawing/2014/main" id="{40588B67-4648-814B-9226-EFF613774CEA}"/>
              </a:ext>
            </a:extLst>
          </p:cNvPr>
          <p:cNvGrpSpPr/>
          <p:nvPr/>
        </p:nvGrpSpPr>
        <p:grpSpPr>
          <a:xfrm>
            <a:off x="3024784" y="2384923"/>
            <a:ext cx="583626" cy="718520"/>
            <a:chOff x="2959078" y="1998532"/>
            <a:chExt cx="815270" cy="1003705"/>
          </a:xfrm>
        </p:grpSpPr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D063CE10-7ECC-BF4C-AEEA-D961AA8F8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59078" y="1998532"/>
              <a:ext cx="815270" cy="100370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Grafik 23" descr="Daumen hoch-Zeichen mit einfarbiger Füllung">
              <a:extLst>
                <a:ext uri="{FF2B5EF4-FFF2-40B4-BE49-F238E27FC236}">
                  <a16:creationId xmlns:a16="http://schemas.microsoft.com/office/drawing/2014/main" id="{E2F63D8F-0C9E-0C44-987C-4C64651E6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lum contrast="7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0800000">
              <a:off x="3229363" y="2459683"/>
              <a:ext cx="489738" cy="489739"/>
            </a:xfrm>
            <a:prstGeom prst="rect">
              <a:avLst/>
            </a:prstGeom>
          </p:spPr>
        </p:pic>
      </p:grpSp>
      <p:grpSp>
        <p:nvGrpSpPr>
          <p:cNvPr id="48" name="Gruppieren 47">
            <a:extLst>
              <a:ext uri="{FF2B5EF4-FFF2-40B4-BE49-F238E27FC236}">
                <a16:creationId xmlns:a16="http://schemas.microsoft.com/office/drawing/2014/main" id="{7D88BAC0-8B1E-EE46-B4B9-FA292CBBC6A1}"/>
              </a:ext>
            </a:extLst>
          </p:cNvPr>
          <p:cNvGrpSpPr/>
          <p:nvPr/>
        </p:nvGrpSpPr>
        <p:grpSpPr>
          <a:xfrm>
            <a:off x="2551569" y="3257864"/>
            <a:ext cx="436169" cy="645531"/>
            <a:chOff x="454462" y="3559042"/>
            <a:chExt cx="547545" cy="810367"/>
          </a:xfrm>
        </p:grpSpPr>
        <p:cxnSp>
          <p:nvCxnSpPr>
            <p:cNvPr id="33" name="Gerade Verbindung 32">
              <a:extLst>
                <a:ext uri="{FF2B5EF4-FFF2-40B4-BE49-F238E27FC236}">
                  <a16:creationId xmlns:a16="http://schemas.microsoft.com/office/drawing/2014/main" id="{80E47247-75C0-ED49-AEB6-07932440D88E}"/>
                </a:ext>
              </a:extLst>
            </p:cNvPr>
            <p:cNvCxnSpPr>
              <a:cxnSpLocks/>
            </p:cNvCxnSpPr>
            <p:nvPr/>
          </p:nvCxnSpPr>
          <p:spPr>
            <a:xfrm>
              <a:off x="476364" y="3569993"/>
              <a:ext cx="520168" cy="799415"/>
            </a:xfrm>
            <a:prstGeom prst="line">
              <a:avLst/>
            </a:prstGeom>
            <a:ln w="25400">
              <a:solidFill>
                <a:srgbClr val="FF7E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33">
              <a:extLst>
                <a:ext uri="{FF2B5EF4-FFF2-40B4-BE49-F238E27FC236}">
                  <a16:creationId xmlns:a16="http://schemas.microsoft.com/office/drawing/2014/main" id="{9AD2507B-70C1-6544-830D-E63D55187A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4462" y="3559042"/>
              <a:ext cx="547545" cy="810367"/>
            </a:xfrm>
            <a:prstGeom prst="line">
              <a:avLst/>
            </a:prstGeom>
            <a:ln w="25400">
              <a:solidFill>
                <a:srgbClr val="FF7E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Inhaltsplatzhalter 9">
            <a:extLst>
              <a:ext uri="{FF2B5EF4-FFF2-40B4-BE49-F238E27FC236}">
                <a16:creationId xmlns:a16="http://schemas.microsoft.com/office/drawing/2014/main" id="{737527D5-A74D-1F44-8AAF-A933E256E977}"/>
              </a:ext>
            </a:extLst>
          </p:cNvPr>
          <p:cNvSpPr txBox="1">
            <a:spLocks/>
          </p:cNvSpPr>
          <p:nvPr/>
        </p:nvSpPr>
        <p:spPr>
          <a:xfrm>
            <a:off x="632302" y="4395328"/>
            <a:ext cx="1705715" cy="821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300" b="1" dirty="0"/>
              <a:t>Handzahnbürste                                        </a:t>
            </a:r>
            <a:r>
              <a:rPr lang="de-DE" sz="1300" dirty="0"/>
              <a:t>mit mittelharten Borsten, cooles Aussehen</a:t>
            </a:r>
          </a:p>
        </p:txBody>
      </p:sp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C1EE2328-5741-5343-A74F-B0A245F754D4}"/>
              </a:ext>
            </a:extLst>
          </p:cNvPr>
          <p:cNvSpPr/>
          <p:nvPr/>
        </p:nvSpPr>
        <p:spPr>
          <a:xfrm>
            <a:off x="3739731" y="3958746"/>
            <a:ext cx="1598831" cy="963679"/>
          </a:xfrm>
          <a:prstGeom prst="roundRect">
            <a:avLst/>
          </a:prstGeom>
          <a:solidFill>
            <a:srgbClr val="FFFD78"/>
          </a:solidFill>
          <a:ln w="25400">
            <a:solidFill>
              <a:srgbClr val="009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CA5EC965-F090-6043-99E5-E2AD096DE552}"/>
              </a:ext>
            </a:extLst>
          </p:cNvPr>
          <p:cNvSpPr txBox="1"/>
          <p:nvPr/>
        </p:nvSpPr>
        <p:spPr>
          <a:xfrm>
            <a:off x="3730947" y="4018093"/>
            <a:ext cx="1629515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750"/>
              </a:spcBef>
            </a:pPr>
            <a:r>
              <a:rPr lang="de-DE" sz="14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Alle 2-3 Monate         die Bürste bzw.        den Bürstenkopf auswechseln!</a:t>
            </a:r>
          </a:p>
          <a:p>
            <a:pPr algn="ctr">
              <a:lnSpc>
                <a:spcPct val="90000"/>
              </a:lnSpc>
            </a:pPr>
            <a:endParaRPr lang="de-DE" sz="1400" b="1" dirty="0">
              <a:solidFill>
                <a:srgbClr val="009DE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14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30497B07-1804-D84F-A700-AC8E8EF1CA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0503" y="3306045"/>
            <a:ext cx="815270" cy="1003705"/>
          </a:xfrm>
          <a:prstGeom prst="rect">
            <a:avLst/>
          </a:prstGeom>
          <a:ln>
            <a:noFill/>
          </a:ln>
          <a:effectLst/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A538EA13-9297-054E-B3FF-0D83A4E0DEA5}"/>
              </a:ext>
            </a:extLst>
          </p:cNvPr>
          <p:cNvSpPr txBox="1"/>
          <p:nvPr/>
        </p:nvSpPr>
        <p:spPr>
          <a:xfrm>
            <a:off x="5106630" y="3846124"/>
            <a:ext cx="53307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spcBef>
                <a:spcPts val="750"/>
              </a:spcBef>
            </a:pP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TIPP</a:t>
            </a:r>
          </a:p>
        </p:txBody>
      </p:sp>
      <p:sp>
        <p:nvSpPr>
          <p:cNvPr id="82" name="Abgerundetes Rechteck 81">
            <a:extLst>
              <a:ext uri="{FF2B5EF4-FFF2-40B4-BE49-F238E27FC236}">
                <a16:creationId xmlns:a16="http://schemas.microsoft.com/office/drawing/2014/main" id="{FF075387-1A6A-BD45-B2D1-FFAEFE1ADF6E}"/>
              </a:ext>
            </a:extLst>
          </p:cNvPr>
          <p:cNvSpPr/>
          <p:nvPr/>
        </p:nvSpPr>
        <p:spPr>
          <a:xfrm>
            <a:off x="6487493" y="1209165"/>
            <a:ext cx="1598831" cy="548461"/>
          </a:xfrm>
          <a:prstGeom prst="roundRect">
            <a:avLst/>
          </a:prstGeom>
          <a:solidFill>
            <a:srgbClr val="FFFD78"/>
          </a:solidFill>
          <a:ln w="25400">
            <a:solidFill>
              <a:srgbClr val="009D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0CD7723A-F633-2F48-A788-97431BFF2E22}"/>
              </a:ext>
            </a:extLst>
          </p:cNvPr>
          <p:cNvSpPr txBox="1"/>
          <p:nvPr/>
        </p:nvSpPr>
        <p:spPr>
          <a:xfrm>
            <a:off x="6471981" y="1252086"/>
            <a:ext cx="1297681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750"/>
              </a:spcBef>
            </a:pPr>
            <a:r>
              <a:rPr lang="de-DE" sz="14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Handy-App als Putzmotivation                             </a:t>
            </a:r>
          </a:p>
          <a:p>
            <a:pPr algn="ctr">
              <a:lnSpc>
                <a:spcPct val="90000"/>
              </a:lnSpc>
            </a:pPr>
            <a:endParaRPr lang="de-DE" sz="14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endParaRPr lang="de-DE" sz="14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83" name="Grafik 82">
            <a:extLst>
              <a:ext uri="{FF2B5EF4-FFF2-40B4-BE49-F238E27FC236}">
                <a16:creationId xmlns:a16="http://schemas.microsoft.com/office/drawing/2014/main" id="{C8A94D24-10C3-A449-812A-DEDBC8CE96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5413" y="463384"/>
            <a:ext cx="815270" cy="1003705"/>
          </a:xfrm>
          <a:prstGeom prst="rect">
            <a:avLst/>
          </a:prstGeom>
          <a:ln>
            <a:noFill/>
          </a:ln>
          <a:effectLst/>
        </p:spPr>
      </p:pic>
      <p:sp>
        <p:nvSpPr>
          <p:cNvPr id="84" name="Textfeld 83">
            <a:extLst>
              <a:ext uri="{FF2B5EF4-FFF2-40B4-BE49-F238E27FC236}">
                <a16:creationId xmlns:a16="http://schemas.microsoft.com/office/drawing/2014/main" id="{908459E9-5836-C240-A097-7EA6F03B98EF}"/>
              </a:ext>
            </a:extLst>
          </p:cNvPr>
          <p:cNvSpPr txBox="1"/>
          <p:nvPr/>
        </p:nvSpPr>
        <p:spPr>
          <a:xfrm>
            <a:off x="7821540" y="1003463"/>
            <a:ext cx="533079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spcBef>
                <a:spcPts val="750"/>
              </a:spcBef>
            </a:pP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TIPP</a:t>
            </a:r>
          </a:p>
        </p:txBody>
      </p:sp>
    </p:spTree>
    <p:extLst>
      <p:ext uri="{BB962C8B-B14F-4D97-AF65-F5344CB8AC3E}">
        <p14:creationId xmlns:p14="http://schemas.microsoft.com/office/powerpoint/2010/main" val="1735600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727</Words>
  <Application>Microsoft Office PowerPoint</Application>
  <PresentationFormat>Bildschirmpräsentation (16:9)</PresentationFormat>
  <Paragraphs>200</Paragraphs>
  <Slides>23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8" baseType="lpstr">
      <vt:lpstr>Arial</vt:lpstr>
      <vt:lpstr>Arial Narrow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Themenschwerpunkte </vt:lpstr>
      <vt:lpstr>Die Wechselgebissphasen </vt:lpstr>
      <vt:lpstr>Die Wechselgebissphasen </vt:lpstr>
      <vt:lpstr>Die Wechselgebissphasen </vt:lpstr>
      <vt:lpstr>Die Wechselgebissphasen </vt:lpstr>
      <vt:lpstr>Alles was man zum gründlichen  Zähneputzen braucht</vt:lpstr>
      <vt:lpstr>Alles was man zum gründlichen  Zähneputzen braucht</vt:lpstr>
      <vt:lpstr>Alles was man zum gründlichen  Zähneputzen braucht</vt:lpstr>
      <vt:lpstr>Alles was man zum gründlichen  Zähneputzen braucht</vt:lpstr>
      <vt:lpstr>Wir putzen mit System </vt:lpstr>
      <vt:lpstr>Wir putzen mit System </vt:lpstr>
      <vt:lpstr>Wir putzen mit System </vt:lpstr>
      <vt:lpstr>Zähneputzen bei Spangenträgern  </vt:lpstr>
      <vt:lpstr>Zähneputzen bei Spangenträgern  </vt:lpstr>
      <vt:lpstr>  Mundhygiene bei Kindern und  Jugendlichen mit Förderbedarf  </vt:lpstr>
      <vt:lpstr>  Mundhygiene bei Kindern und  Jugendlichen mit Förderbedarf  </vt:lpstr>
      <vt:lpstr>  Mundhygiene bei Kindern und  Jugendlichen mit Förderbedarf  </vt:lpstr>
      <vt:lpstr>  Mundhygiene bei Kindern und  Jugendlichen mit Förderbedarf  </vt:lpstr>
      <vt:lpstr>Haben Sie noch Fragen? </vt:lpstr>
      <vt:lpstr>Denken Sie daran 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info@pokorny-kreativ-welten.de</dc:creator>
  <cp:lastModifiedBy>Franz Westner</cp:lastModifiedBy>
  <cp:revision>620</cp:revision>
  <cp:lastPrinted>2022-03-01T11:23:06Z</cp:lastPrinted>
  <dcterms:created xsi:type="dcterms:W3CDTF">2020-03-10T11:05:04Z</dcterms:created>
  <dcterms:modified xsi:type="dcterms:W3CDTF">2023-11-14T19:52:24Z</dcterms:modified>
</cp:coreProperties>
</file>